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92" r:id="rId2"/>
    <p:sldMasterId id="2147484104" r:id="rId3"/>
    <p:sldMasterId id="2147484116" r:id="rId4"/>
    <p:sldMasterId id="2147483660" r:id="rId5"/>
  </p:sldMasterIdLst>
  <p:notesMasterIdLst>
    <p:notesMasterId r:id="rId13"/>
  </p:notesMasterIdLst>
  <p:handoutMasterIdLst>
    <p:handoutMasterId r:id="rId14"/>
  </p:handoutMasterIdLst>
  <p:sldIdLst>
    <p:sldId id="440" r:id="rId6"/>
    <p:sldId id="436" r:id="rId7"/>
    <p:sldId id="432" r:id="rId8"/>
    <p:sldId id="429" r:id="rId9"/>
    <p:sldId id="435" r:id="rId10"/>
    <p:sldId id="437" r:id="rId11"/>
    <p:sldId id="438" r:id="rId12"/>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24"/>
    <a:srgbClr val="CC0027"/>
    <a:srgbClr val="AC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F256C-BECB-4320-8F26-5AA7FC3D6F79}" type="doc">
      <dgm:prSet loTypeId="urn:microsoft.com/office/officeart/2005/8/layout/process4" loCatId="process" qsTypeId="urn:microsoft.com/office/officeart/2005/8/quickstyle/simple1" qsCatId="simple" csTypeId="urn:microsoft.com/office/officeart/2005/8/colors/accent2_5" csCatId="accent2" phldr="1"/>
      <dgm:spPr/>
      <dgm:t>
        <a:bodyPr/>
        <a:lstStyle/>
        <a:p>
          <a:endParaRPr lang="es-CO"/>
        </a:p>
      </dgm:t>
    </dgm:pt>
    <dgm:pt modelId="{832652A1-8B86-48D1-88B5-8B3AFCBCF400}">
      <dgm:prSet phldrT="[Texto]" custT="1"/>
      <dgm:spPr/>
      <dgm:t>
        <a:bodyPr/>
        <a:lstStyle/>
        <a:p>
          <a:r>
            <a:rPr lang="es-CO" sz="1100" dirty="0" smtClean="0"/>
            <a:t>Gestión del Riesgo de Corrupción</a:t>
          </a:r>
          <a:endParaRPr lang="es-CO" sz="1100" dirty="0"/>
        </a:p>
      </dgm:t>
    </dgm:pt>
    <dgm:pt modelId="{CA15578D-8C04-4D38-9092-F71CEEDE7DF2}" type="parTrans" cxnId="{CC72303C-E07F-46E3-A8D7-E866F453E1D5}">
      <dgm:prSet/>
      <dgm:spPr/>
      <dgm:t>
        <a:bodyPr/>
        <a:lstStyle/>
        <a:p>
          <a:endParaRPr lang="es-CO" sz="4800"/>
        </a:p>
      </dgm:t>
    </dgm:pt>
    <dgm:pt modelId="{6109EC4D-9D56-4231-9C1A-BDCF55CC04D9}" type="sibTrans" cxnId="{CC72303C-E07F-46E3-A8D7-E866F453E1D5}">
      <dgm:prSet/>
      <dgm:spPr/>
      <dgm:t>
        <a:bodyPr/>
        <a:lstStyle/>
        <a:p>
          <a:endParaRPr lang="es-CO" sz="4800"/>
        </a:p>
      </dgm:t>
    </dgm:pt>
    <dgm:pt modelId="{B852A525-EFCE-4FF4-9C9B-913E6C5CCD7D}">
      <dgm:prSet phldrT="[Texto]" custT="1"/>
      <dgm:spPr>
        <a:solidFill>
          <a:srgbClr val="C00000">
            <a:alpha val="80000"/>
          </a:srgbClr>
        </a:solidFill>
      </dgm:spPr>
      <dgm:t>
        <a:bodyPr/>
        <a:lstStyle/>
        <a:p>
          <a:r>
            <a:rPr lang="es-CO" sz="1100" dirty="0" smtClean="0"/>
            <a:t>Mecanismos para mejorar la Atención al Ciudadano</a:t>
          </a:r>
          <a:endParaRPr lang="es-CO" sz="1100" dirty="0"/>
        </a:p>
      </dgm:t>
    </dgm:pt>
    <dgm:pt modelId="{83DD241C-C6F9-4041-91B0-894AF121E6F0}" type="parTrans" cxnId="{B48C477D-8A93-4819-A62D-2938C9BBBAE1}">
      <dgm:prSet/>
      <dgm:spPr/>
      <dgm:t>
        <a:bodyPr/>
        <a:lstStyle/>
        <a:p>
          <a:endParaRPr lang="es-CO" sz="4800"/>
        </a:p>
      </dgm:t>
    </dgm:pt>
    <dgm:pt modelId="{2625E876-FF92-4443-8A8D-78DCBA9EAD10}" type="sibTrans" cxnId="{B48C477D-8A93-4819-A62D-2938C9BBBAE1}">
      <dgm:prSet/>
      <dgm:spPr/>
      <dgm:t>
        <a:bodyPr/>
        <a:lstStyle/>
        <a:p>
          <a:endParaRPr lang="es-CO" sz="4800"/>
        </a:p>
      </dgm:t>
    </dgm:pt>
    <dgm:pt modelId="{1C0B8866-0D70-422B-80F4-3E16A91E9FF7}">
      <dgm:prSet phldrT="[Texto]" custT="1"/>
      <dgm:spPr/>
      <dgm:t>
        <a:bodyPr/>
        <a:lstStyle/>
        <a:p>
          <a:r>
            <a:rPr lang="es-CO" sz="1100" dirty="0" smtClean="0"/>
            <a:t>Racionalización de Trámites</a:t>
          </a:r>
          <a:endParaRPr lang="es-CO" sz="1100" dirty="0"/>
        </a:p>
      </dgm:t>
    </dgm:pt>
    <dgm:pt modelId="{72C849F2-FA9F-4A27-B48E-CB72BF9821AC}" type="parTrans" cxnId="{9EE2A0B0-93D5-41D5-9575-2F8B280A6FFB}">
      <dgm:prSet/>
      <dgm:spPr/>
      <dgm:t>
        <a:bodyPr/>
        <a:lstStyle/>
        <a:p>
          <a:endParaRPr lang="es-CO" sz="4800"/>
        </a:p>
      </dgm:t>
    </dgm:pt>
    <dgm:pt modelId="{B4558B4E-082D-4742-9D24-C1D47B47638A}" type="sibTrans" cxnId="{9EE2A0B0-93D5-41D5-9575-2F8B280A6FFB}">
      <dgm:prSet/>
      <dgm:spPr/>
      <dgm:t>
        <a:bodyPr/>
        <a:lstStyle/>
        <a:p>
          <a:endParaRPr lang="es-CO" sz="4800"/>
        </a:p>
      </dgm:t>
    </dgm:pt>
    <dgm:pt modelId="{4B522AA3-3DAA-42AD-AE6E-C97017FA700D}">
      <dgm:prSet phldrT="[Texto]" custT="1"/>
      <dgm:spPr/>
      <dgm:t>
        <a:bodyPr/>
        <a:lstStyle/>
        <a:p>
          <a:r>
            <a:rPr lang="es-CO" sz="1100" dirty="0" smtClean="0"/>
            <a:t>Rendición de Cuentas</a:t>
          </a:r>
          <a:endParaRPr lang="es-CO" sz="1100" dirty="0"/>
        </a:p>
      </dgm:t>
    </dgm:pt>
    <dgm:pt modelId="{7A99130E-820B-4B11-9C0C-58EDA511F814}" type="sibTrans" cxnId="{5580C31F-C49C-4EAE-9A27-D2C3E5B5DC8D}">
      <dgm:prSet/>
      <dgm:spPr/>
      <dgm:t>
        <a:bodyPr/>
        <a:lstStyle/>
        <a:p>
          <a:endParaRPr lang="es-CO" sz="4800"/>
        </a:p>
      </dgm:t>
    </dgm:pt>
    <dgm:pt modelId="{8C296ED1-A724-4DE3-A569-E601D9C0D56B}" type="parTrans" cxnId="{5580C31F-C49C-4EAE-9A27-D2C3E5B5DC8D}">
      <dgm:prSet/>
      <dgm:spPr/>
      <dgm:t>
        <a:bodyPr/>
        <a:lstStyle/>
        <a:p>
          <a:endParaRPr lang="es-CO" sz="4800"/>
        </a:p>
      </dgm:t>
    </dgm:pt>
    <dgm:pt modelId="{460DF747-7D3B-40C3-B2EE-CA40496397D0}">
      <dgm:prSet phldrT="[Texto]" custT="1"/>
      <dgm:spPr>
        <a:solidFill>
          <a:srgbClr val="C00000">
            <a:alpha val="90000"/>
          </a:srgbClr>
        </a:solidFill>
      </dgm:spPr>
      <dgm:t>
        <a:bodyPr/>
        <a:lstStyle/>
        <a:p>
          <a:r>
            <a:rPr lang="es-CO" sz="1100" dirty="0" smtClean="0"/>
            <a:t>Transparencia y Acceso a la Información</a:t>
          </a:r>
          <a:endParaRPr lang="es-CO" sz="1100" dirty="0"/>
        </a:p>
      </dgm:t>
    </dgm:pt>
    <dgm:pt modelId="{5D6EA902-56F9-4079-9415-223FF2777F48}" type="parTrans" cxnId="{FFAAC94E-11EB-4495-B58A-D2D0A357B61E}">
      <dgm:prSet/>
      <dgm:spPr/>
      <dgm:t>
        <a:bodyPr/>
        <a:lstStyle/>
        <a:p>
          <a:endParaRPr lang="es-CO"/>
        </a:p>
      </dgm:t>
    </dgm:pt>
    <dgm:pt modelId="{C1AE6041-49AB-4111-8233-D0F882893785}" type="sibTrans" cxnId="{FFAAC94E-11EB-4495-B58A-D2D0A357B61E}">
      <dgm:prSet/>
      <dgm:spPr/>
      <dgm:t>
        <a:bodyPr/>
        <a:lstStyle/>
        <a:p>
          <a:endParaRPr lang="es-CO"/>
        </a:p>
      </dgm:t>
    </dgm:pt>
    <dgm:pt modelId="{CE836F0F-F800-41BA-A151-FF35D338657D}" type="pres">
      <dgm:prSet presAssocID="{212F256C-BECB-4320-8F26-5AA7FC3D6F79}" presName="Name0" presStyleCnt="0">
        <dgm:presLayoutVars>
          <dgm:dir/>
          <dgm:animLvl val="lvl"/>
          <dgm:resizeHandles val="exact"/>
        </dgm:presLayoutVars>
      </dgm:prSet>
      <dgm:spPr/>
      <dgm:t>
        <a:bodyPr/>
        <a:lstStyle/>
        <a:p>
          <a:endParaRPr lang="es-CO"/>
        </a:p>
      </dgm:t>
    </dgm:pt>
    <dgm:pt modelId="{E8F70D82-F146-441F-A77F-03CECC7EFF5C}" type="pres">
      <dgm:prSet presAssocID="{460DF747-7D3B-40C3-B2EE-CA40496397D0}" presName="boxAndChildren" presStyleCnt="0"/>
      <dgm:spPr/>
      <dgm:t>
        <a:bodyPr/>
        <a:lstStyle/>
        <a:p>
          <a:endParaRPr lang="es-CO"/>
        </a:p>
      </dgm:t>
    </dgm:pt>
    <dgm:pt modelId="{50F5C77F-7E20-40B2-A1E0-437F0E32A657}" type="pres">
      <dgm:prSet presAssocID="{460DF747-7D3B-40C3-B2EE-CA40496397D0}" presName="parentTextBox" presStyleLbl="node1" presStyleIdx="0" presStyleCnt="5"/>
      <dgm:spPr/>
      <dgm:t>
        <a:bodyPr/>
        <a:lstStyle/>
        <a:p>
          <a:endParaRPr lang="es-CO"/>
        </a:p>
      </dgm:t>
    </dgm:pt>
    <dgm:pt modelId="{8E375486-55F1-4AF2-9278-BC0BF9335CC4}" type="pres">
      <dgm:prSet presAssocID="{2625E876-FF92-4443-8A8D-78DCBA9EAD10}" presName="sp" presStyleCnt="0"/>
      <dgm:spPr/>
      <dgm:t>
        <a:bodyPr/>
        <a:lstStyle/>
        <a:p>
          <a:endParaRPr lang="es-CO"/>
        </a:p>
      </dgm:t>
    </dgm:pt>
    <dgm:pt modelId="{FC96706F-AF72-46BB-98B6-6FC822CDBE91}" type="pres">
      <dgm:prSet presAssocID="{B852A525-EFCE-4FF4-9C9B-913E6C5CCD7D}" presName="arrowAndChildren" presStyleCnt="0"/>
      <dgm:spPr/>
      <dgm:t>
        <a:bodyPr/>
        <a:lstStyle/>
        <a:p>
          <a:endParaRPr lang="es-CO"/>
        </a:p>
      </dgm:t>
    </dgm:pt>
    <dgm:pt modelId="{15A39526-CFB2-42E2-B8BB-B27893F50270}" type="pres">
      <dgm:prSet presAssocID="{B852A525-EFCE-4FF4-9C9B-913E6C5CCD7D}" presName="parentTextArrow" presStyleLbl="node1" presStyleIdx="1" presStyleCnt="5" custScaleY="127921"/>
      <dgm:spPr/>
      <dgm:t>
        <a:bodyPr/>
        <a:lstStyle/>
        <a:p>
          <a:endParaRPr lang="es-CO"/>
        </a:p>
      </dgm:t>
    </dgm:pt>
    <dgm:pt modelId="{29B8CAA4-47FE-435E-9AA7-505243697AA2}" type="pres">
      <dgm:prSet presAssocID="{7A99130E-820B-4B11-9C0C-58EDA511F814}" presName="sp" presStyleCnt="0"/>
      <dgm:spPr/>
      <dgm:t>
        <a:bodyPr/>
        <a:lstStyle/>
        <a:p>
          <a:endParaRPr lang="es-CO"/>
        </a:p>
      </dgm:t>
    </dgm:pt>
    <dgm:pt modelId="{873F6F46-6E2A-4996-895D-9E8A026918ED}" type="pres">
      <dgm:prSet presAssocID="{4B522AA3-3DAA-42AD-AE6E-C97017FA700D}" presName="arrowAndChildren" presStyleCnt="0"/>
      <dgm:spPr/>
      <dgm:t>
        <a:bodyPr/>
        <a:lstStyle/>
        <a:p>
          <a:endParaRPr lang="es-CO"/>
        </a:p>
      </dgm:t>
    </dgm:pt>
    <dgm:pt modelId="{0A658CD6-A85E-4633-B725-81136C2465B8}" type="pres">
      <dgm:prSet presAssocID="{4B522AA3-3DAA-42AD-AE6E-C97017FA700D}" presName="parentTextArrow" presStyleLbl="node1" presStyleIdx="2" presStyleCnt="5" custLinFactNeighborX="1023"/>
      <dgm:spPr/>
      <dgm:t>
        <a:bodyPr/>
        <a:lstStyle/>
        <a:p>
          <a:endParaRPr lang="es-CO"/>
        </a:p>
      </dgm:t>
    </dgm:pt>
    <dgm:pt modelId="{F2A21906-3216-45EF-B068-1631AA687BE9}" type="pres">
      <dgm:prSet presAssocID="{B4558B4E-082D-4742-9D24-C1D47B47638A}" presName="sp" presStyleCnt="0"/>
      <dgm:spPr/>
      <dgm:t>
        <a:bodyPr/>
        <a:lstStyle/>
        <a:p>
          <a:endParaRPr lang="es-CO"/>
        </a:p>
      </dgm:t>
    </dgm:pt>
    <dgm:pt modelId="{D9BFC25C-FFB1-437E-B249-064B67CC98F2}" type="pres">
      <dgm:prSet presAssocID="{1C0B8866-0D70-422B-80F4-3E16A91E9FF7}" presName="arrowAndChildren" presStyleCnt="0"/>
      <dgm:spPr/>
      <dgm:t>
        <a:bodyPr/>
        <a:lstStyle/>
        <a:p>
          <a:endParaRPr lang="es-CO"/>
        </a:p>
      </dgm:t>
    </dgm:pt>
    <dgm:pt modelId="{6A448C88-7BCF-427E-A776-66B79EBBDFEB}" type="pres">
      <dgm:prSet presAssocID="{1C0B8866-0D70-422B-80F4-3E16A91E9FF7}" presName="parentTextArrow" presStyleLbl="node1" presStyleIdx="3" presStyleCnt="5"/>
      <dgm:spPr/>
      <dgm:t>
        <a:bodyPr/>
        <a:lstStyle/>
        <a:p>
          <a:endParaRPr lang="es-CO"/>
        </a:p>
      </dgm:t>
    </dgm:pt>
    <dgm:pt modelId="{AC670990-1896-4B43-9056-5F5EC4BA30F1}" type="pres">
      <dgm:prSet presAssocID="{6109EC4D-9D56-4231-9C1A-BDCF55CC04D9}" presName="sp" presStyleCnt="0"/>
      <dgm:spPr/>
      <dgm:t>
        <a:bodyPr/>
        <a:lstStyle/>
        <a:p>
          <a:endParaRPr lang="es-CO"/>
        </a:p>
      </dgm:t>
    </dgm:pt>
    <dgm:pt modelId="{39274FF8-1779-4DBF-B98C-7761B2EC00DE}" type="pres">
      <dgm:prSet presAssocID="{832652A1-8B86-48D1-88B5-8B3AFCBCF400}" presName="arrowAndChildren" presStyleCnt="0"/>
      <dgm:spPr/>
      <dgm:t>
        <a:bodyPr/>
        <a:lstStyle/>
        <a:p>
          <a:endParaRPr lang="es-CO"/>
        </a:p>
      </dgm:t>
    </dgm:pt>
    <dgm:pt modelId="{22AC286D-2EB2-4F9D-B12E-138A3D676639}" type="pres">
      <dgm:prSet presAssocID="{832652A1-8B86-48D1-88B5-8B3AFCBCF400}" presName="parentTextArrow" presStyleLbl="node1" presStyleIdx="4" presStyleCnt="5" custScaleY="110000" custLinFactNeighborX="-12758" custLinFactNeighborY="-62183"/>
      <dgm:spPr/>
      <dgm:t>
        <a:bodyPr/>
        <a:lstStyle/>
        <a:p>
          <a:endParaRPr lang="es-CO"/>
        </a:p>
      </dgm:t>
    </dgm:pt>
  </dgm:ptLst>
  <dgm:cxnLst>
    <dgm:cxn modelId="{B48C477D-8A93-4819-A62D-2938C9BBBAE1}" srcId="{212F256C-BECB-4320-8F26-5AA7FC3D6F79}" destId="{B852A525-EFCE-4FF4-9C9B-913E6C5CCD7D}" srcOrd="3" destOrd="0" parTransId="{83DD241C-C6F9-4041-91B0-894AF121E6F0}" sibTransId="{2625E876-FF92-4443-8A8D-78DCBA9EAD10}"/>
    <dgm:cxn modelId="{9EE2A0B0-93D5-41D5-9575-2F8B280A6FFB}" srcId="{212F256C-BECB-4320-8F26-5AA7FC3D6F79}" destId="{1C0B8866-0D70-422B-80F4-3E16A91E9FF7}" srcOrd="1" destOrd="0" parTransId="{72C849F2-FA9F-4A27-B48E-CB72BF9821AC}" sibTransId="{B4558B4E-082D-4742-9D24-C1D47B47638A}"/>
    <dgm:cxn modelId="{65B22919-6C46-49F2-A963-C2760311C1C3}" type="presOf" srcId="{4B522AA3-3DAA-42AD-AE6E-C97017FA700D}" destId="{0A658CD6-A85E-4633-B725-81136C2465B8}" srcOrd="0" destOrd="0" presId="urn:microsoft.com/office/officeart/2005/8/layout/process4"/>
    <dgm:cxn modelId="{D089BA04-CBFF-4409-880E-C8DBCFC04E76}" type="presOf" srcId="{1C0B8866-0D70-422B-80F4-3E16A91E9FF7}" destId="{6A448C88-7BCF-427E-A776-66B79EBBDFEB}" srcOrd="0" destOrd="0" presId="urn:microsoft.com/office/officeart/2005/8/layout/process4"/>
    <dgm:cxn modelId="{A68BA8E7-F7CF-4D15-982D-9C5D86D9D19C}" type="presOf" srcId="{832652A1-8B86-48D1-88B5-8B3AFCBCF400}" destId="{22AC286D-2EB2-4F9D-B12E-138A3D676639}" srcOrd="0" destOrd="0" presId="urn:microsoft.com/office/officeart/2005/8/layout/process4"/>
    <dgm:cxn modelId="{49D85B0E-11E8-40DD-BDA6-D60DE799C7ED}" type="presOf" srcId="{212F256C-BECB-4320-8F26-5AA7FC3D6F79}" destId="{CE836F0F-F800-41BA-A151-FF35D338657D}" srcOrd="0" destOrd="0" presId="urn:microsoft.com/office/officeart/2005/8/layout/process4"/>
    <dgm:cxn modelId="{5580C31F-C49C-4EAE-9A27-D2C3E5B5DC8D}" srcId="{212F256C-BECB-4320-8F26-5AA7FC3D6F79}" destId="{4B522AA3-3DAA-42AD-AE6E-C97017FA700D}" srcOrd="2" destOrd="0" parTransId="{8C296ED1-A724-4DE3-A569-E601D9C0D56B}" sibTransId="{7A99130E-820B-4B11-9C0C-58EDA511F814}"/>
    <dgm:cxn modelId="{07F2F52A-3861-4544-ABCD-471F5494290A}" type="presOf" srcId="{460DF747-7D3B-40C3-B2EE-CA40496397D0}" destId="{50F5C77F-7E20-40B2-A1E0-437F0E32A657}" srcOrd="0" destOrd="0" presId="urn:microsoft.com/office/officeart/2005/8/layout/process4"/>
    <dgm:cxn modelId="{CC72303C-E07F-46E3-A8D7-E866F453E1D5}" srcId="{212F256C-BECB-4320-8F26-5AA7FC3D6F79}" destId="{832652A1-8B86-48D1-88B5-8B3AFCBCF400}" srcOrd="0" destOrd="0" parTransId="{CA15578D-8C04-4D38-9092-F71CEEDE7DF2}" sibTransId="{6109EC4D-9D56-4231-9C1A-BDCF55CC04D9}"/>
    <dgm:cxn modelId="{FFAAC94E-11EB-4495-B58A-D2D0A357B61E}" srcId="{212F256C-BECB-4320-8F26-5AA7FC3D6F79}" destId="{460DF747-7D3B-40C3-B2EE-CA40496397D0}" srcOrd="4" destOrd="0" parTransId="{5D6EA902-56F9-4079-9415-223FF2777F48}" sibTransId="{C1AE6041-49AB-4111-8233-D0F882893785}"/>
    <dgm:cxn modelId="{BCA343CD-50F9-4C44-A624-7613A74767CE}" type="presOf" srcId="{B852A525-EFCE-4FF4-9C9B-913E6C5CCD7D}" destId="{15A39526-CFB2-42E2-B8BB-B27893F50270}" srcOrd="0" destOrd="0" presId="urn:microsoft.com/office/officeart/2005/8/layout/process4"/>
    <dgm:cxn modelId="{B6D874F4-8678-49E9-8FC4-170B1D7EAE84}" type="presParOf" srcId="{CE836F0F-F800-41BA-A151-FF35D338657D}" destId="{E8F70D82-F146-441F-A77F-03CECC7EFF5C}" srcOrd="0" destOrd="0" presId="urn:microsoft.com/office/officeart/2005/8/layout/process4"/>
    <dgm:cxn modelId="{9028C705-7D6A-48F3-A510-697D1DF47A67}" type="presParOf" srcId="{E8F70D82-F146-441F-A77F-03CECC7EFF5C}" destId="{50F5C77F-7E20-40B2-A1E0-437F0E32A657}" srcOrd="0" destOrd="0" presId="urn:microsoft.com/office/officeart/2005/8/layout/process4"/>
    <dgm:cxn modelId="{6A5FBD45-D584-4099-A19D-A54DC1ADCC64}" type="presParOf" srcId="{CE836F0F-F800-41BA-A151-FF35D338657D}" destId="{8E375486-55F1-4AF2-9278-BC0BF9335CC4}" srcOrd="1" destOrd="0" presId="urn:microsoft.com/office/officeart/2005/8/layout/process4"/>
    <dgm:cxn modelId="{9D6BEEA6-143F-4348-839B-9EB255F9F15F}" type="presParOf" srcId="{CE836F0F-F800-41BA-A151-FF35D338657D}" destId="{FC96706F-AF72-46BB-98B6-6FC822CDBE91}" srcOrd="2" destOrd="0" presId="urn:microsoft.com/office/officeart/2005/8/layout/process4"/>
    <dgm:cxn modelId="{3C6ADB6D-E525-426F-9487-98606CF29649}" type="presParOf" srcId="{FC96706F-AF72-46BB-98B6-6FC822CDBE91}" destId="{15A39526-CFB2-42E2-B8BB-B27893F50270}" srcOrd="0" destOrd="0" presId="urn:microsoft.com/office/officeart/2005/8/layout/process4"/>
    <dgm:cxn modelId="{C4C04AF7-ADC6-4D74-B4F2-09340DA6ADA9}" type="presParOf" srcId="{CE836F0F-F800-41BA-A151-FF35D338657D}" destId="{29B8CAA4-47FE-435E-9AA7-505243697AA2}" srcOrd="3" destOrd="0" presId="urn:microsoft.com/office/officeart/2005/8/layout/process4"/>
    <dgm:cxn modelId="{C9977A21-C186-4BE2-BF3A-5C556337A04A}" type="presParOf" srcId="{CE836F0F-F800-41BA-A151-FF35D338657D}" destId="{873F6F46-6E2A-4996-895D-9E8A026918ED}" srcOrd="4" destOrd="0" presId="urn:microsoft.com/office/officeart/2005/8/layout/process4"/>
    <dgm:cxn modelId="{B8E142C2-9797-4FE7-BE2D-81EEA88B2A69}" type="presParOf" srcId="{873F6F46-6E2A-4996-895D-9E8A026918ED}" destId="{0A658CD6-A85E-4633-B725-81136C2465B8}" srcOrd="0" destOrd="0" presId="urn:microsoft.com/office/officeart/2005/8/layout/process4"/>
    <dgm:cxn modelId="{EED12E9E-F976-422A-B0DF-7982CAC7C58D}" type="presParOf" srcId="{CE836F0F-F800-41BA-A151-FF35D338657D}" destId="{F2A21906-3216-45EF-B068-1631AA687BE9}" srcOrd="5" destOrd="0" presId="urn:microsoft.com/office/officeart/2005/8/layout/process4"/>
    <dgm:cxn modelId="{68AB934C-4C47-4644-9180-DF9C08C698C4}" type="presParOf" srcId="{CE836F0F-F800-41BA-A151-FF35D338657D}" destId="{D9BFC25C-FFB1-437E-B249-064B67CC98F2}" srcOrd="6" destOrd="0" presId="urn:microsoft.com/office/officeart/2005/8/layout/process4"/>
    <dgm:cxn modelId="{9811454F-1BC0-4143-B673-B0B4CF42888D}" type="presParOf" srcId="{D9BFC25C-FFB1-437E-B249-064B67CC98F2}" destId="{6A448C88-7BCF-427E-A776-66B79EBBDFEB}" srcOrd="0" destOrd="0" presId="urn:microsoft.com/office/officeart/2005/8/layout/process4"/>
    <dgm:cxn modelId="{6AC42685-89C1-4E19-92C7-D351A3B01423}" type="presParOf" srcId="{CE836F0F-F800-41BA-A151-FF35D338657D}" destId="{AC670990-1896-4B43-9056-5F5EC4BA30F1}" srcOrd="7" destOrd="0" presId="urn:microsoft.com/office/officeart/2005/8/layout/process4"/>
    <dgm:cxn modelId="{CF76E39E-42C9-45B9-8BEF-31AF6244A981}" type="presParOf" srcId="{CE836F0F-F800-41BA-A151-FF35D338657D}" destId="{39274FF8-1779-4DBF-B98C-7761B2EC00DE}" srcOrd="8" destOrd="0" presId="urn:microsoft.com/office/officeart/2005/8/layout/process4"/>
    <dgm:cxn modelId="{80F4EC52-D534-40A3-A4AF-22091D4828FA}" type="presParOf" srcId="{39274FF8-1779-4DBF-B98C-7761B2EC00DE}" destId="{22AC286D-2EB2-4F9D-B12E-138A3D676639}"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5C77F-7E20-40B2-A1E0-437F0E32A657}">
      <dsp:nvSpPr>
        <dsp:cNvPr id="0" name=""/>
        <dsp:cNvSpPr/>
      </dsp:nvSpPr>
      <dsp:spPr>
        <a:xfrm>
          <a:off x="0" y="1681310"/>
          <a:ext cx="2954150" cy="251692"/>
        </a:xfrm>
        <a:prstGeom prst="rect">
          <a:avLst/>
        </a:prstGeom>
        <a:solidFill>
          <a:srgbClr val="C0000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Transparencia y Acceso a la Información</a:t>
          </a:r>
          <a:endParaRPr lang="es-CO" sz="1100" kern="1200" dirty="0"/>
        </a:p>
      </dsp:txBody>
      <dsp:txXfrm>
        <a:off x="0" y="1681310"/>
        <a:ext cx="2954150" cy="251692"/>
      </dsp:txXfrm>
    </dsp:sp>
    <dsp:sp modelId="{15A39526-CFB2-42E2-B8BB-B27893F50270}">
      <dsp:nvSpPr>
        <dsp:cNvPr id="0" name=""/>
        <dsp:cNvSpPr/>
      </dsp:nvSpPr>
      <dsp:spPr>
        <a:xfrm rot="10800000">
          <a:off x="0" y="1189899"/>
          <a:ext cx="2954150" cy="495186"/>
        </a:xfrm>
        <a:prstGeom prst="upArrowCallout">
          <a:avLst/>
        </a:prstGeom>
        <a:solidFill>
          <a:srgbClr val="C0000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Mecanismos para mejorar la Atención al Ciudadano</a:t>
          </a:r>
          <a:endParaRPr lang="es-CO" sz="1100" kern="1200" dirty="0"/>
        </a:p>
      </dsp:txBody>
      <dsp:txXfrm rot="10800000">
        <a:off x="0" y="1189899"/>
        <a:ext cx="2954150" cy="321757"/>
      </dsp:txXfrm>
    </dsp:sp>
    <dsp:sp modelId="{0A658CD6-A85E-4633-B725-81136C2465B8}">
      <dsp:nvSpPr>
        <dsp:cNvPr id="0" name=""/>
        <dsp:cNvSpPr/>
      </dsp:nvSpPr>
      <dsp:spPr>
        <a:xfrm rot="10800000">
          <a:off x="0" y="806571"/>
          <a:ext cx="2954150" cy="387103"/>
        </a:xfrm>
        <a:prstGeom prst="upArrowCallou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Rendición de Cuentas</a:t>
          </a:r>
          <a:endParaRPr lang="es-CO" sz="1100" kern="1200" dirty="0"/>
        </a:p>
      </dsp:txBody>
      <dsp:txXfrm rot="10800000">
        <a:off x="0" y="806571"/>
        <a:ext cx="2954150" cy="251528"/>
      </dsp:txXfrm>
    </dsp:sp>
    <dsp:sp modelId="{6A448C88-7BCF-427E-A776-66B79EBBDFEB}">
      <dsp:nvSpPr>
        <dsp:cNvPr id="0" name=""/>
        <dsp:cNvSpPr/>
      </dsp:nvSpPr>
      <dsp:spPr>
        <a:xfrm rot="10800000">
          <a:off x="0" y="423243"/>
          <a:ext cx="2954150" cy="387103"/>
        </a:xfrm>
        <a:prstGeom prst="upArrowCallout">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Racionalización de Trámites</a:t>
          </a:r>
          <a:endParaRPr lang="es-CO" sz="1100" kern="1200" dirty="0"/>
        </a:p>
      </dsp:txBody>
      <dsp:txXfrm rot="10800000">
        <a:off x="0" y="423243"/>
        <a:ext cx="2954150" cy="251528"/>
      </dsp:txXfrm>
    </dsp:sp>
    <dsp:sp modelId="{22AC286D-2EB2-4F9D-B12E-138A3D676639}">
      <dsp:nvSpPr>
        <dsp:cNvPr id="0" name=""/>
        <dsp:cNvSpPr/>
      </dsp:nvSpPr>
      <dsp:spPr>
        <a:xfrm rot="10800000">
          <a:off x="0" y="0"/>
          <a:ext cx="2954150" cy="425813"/>
        </a:xfrm>
        <a:prstGeom prst="upArrowCallou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Gestión del Riesgo de Corrupción</a:t>
          </a:r>
          <a:endParaRPr lang="es-CO" sz="1100" kern="1200" dirty="0"/>
        </a:p>
      </dsp:txBody>
      <dsp:txXfrm rot="10800000">
        <a:off x="0" y="0"/>
        <a:ext cx="2954150" cy="2766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3304C8-7882-4894-B248-AAE2C9542C43}" type="datetimeFigureOut">
              <a:rPr lang="es-CO" smtClean="0"/>
              <a:t>13/03/2019</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25D4EB-1833-4FBE-9973-46431DC5AC25}" type="slidenum">
              <a:rPr lang="es-CO" smtClean="0"/>
              <a:t>‹Nº›</a:t>
            </a:fld>
            <a:endParaRPr lang="es-CO"/>
          </a:p>
        </p:txBody>
      </p:sp>
    </p:spTree>
    <p:extLst>
      <p:ext uri="{BB962C8B-B14F-4D97-AF65-F5344CB8AC3E}">
        <p14:creationId xmlns:p14="http://schemas.microsoft.com/office/powerpoint/2010/main" val="3826814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E090621-E622-401D-8FF8-1ED61F4FD434}" type="datetimeFigureOut">
              <a:rPr lang="es-CO"/>
              <a:pPr>
                <a:defRPr/>
              </a:pPr>
              <a:t>13/03/2019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CO" noProof="0"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38A1E11-D383-4906-A947-91303E12AC3C}" type="slidenum">
              <a:rPr lang="es-CO"/>
              <a:pPr>
                <a:defRPr/>
              </a:pPr>
              <a:t>‹Nº›</a:t>
            </a:fld>
            <a:endParaRPr lang="es-CO"/>
          </a:p>
        </p:txBody>
      </p:sp>
    </p:spTree>
    <p:extLst>
      <p:ext uri="{BB962C8B-B14F-4D97-AF65-F5344CB8AC3E}">
        <p14:creationId xmlns:p14="http://schemas.microsoft.com/office/powerpoint/2010/main" val="3244081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B38A1E11-D383-4906-A947-91303E12AC3C}" type="slidenum">
              <a:rPr lang="es-CO" smtClean="0"/>
              <a:pPr>
                <a:defRPr/>
              </a:pPr>
              <a:t>4</a:t>
            </a:fld>
            <a:endParaRPr lang="es-CO"/>
          </a:p>
        </p:txBody>
      </p:sp>
    </p:spTree>
    <p:extLst>
      <p:ext uri="{BB962C8B-B14F-4D97-AF65-F5344CB8AC3E}">
        <p14:creationId xmlns:p14="http://schemas.microsoft.com/office/powerpoint/2010/main" val="63167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5067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1"/>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26E3FC-87CF-4DE0-B439-A3BBF70CEA04}"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21B850B9-00FB-4CAD-9CE2-26FE3D90BF0E}" type="slidenum">
              <a:rPr lang="es-CO"/>
              <a:pPr>
                <a:defRPr/>
              </a:pPr>
              <a:t>‹Nº›</a:t>
            </a:fld>
            <a:endParaRPr lang="es-CO"/>
          </a:p>
        </p:txBody>
      </p:sp>
    </p:spTree>
    <p:extLst>
      <p:ext uri="{BB962C8B-B14F-4D97-AF65-F5344CB8AC3E}">
        <p14:creationId xmlns:p14="http://schemas.microsoft.com/office/powerpoint/2010/main" val="33914261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9"/>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4A8CD61-FE73-489F-A946-558C77CE87E0}"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33CAC22F-F026-4369-B5EA-0FC5B9A967CB}" type="slidenum">
              <a:rPr lang="es-CO"/>
              <a:pPr>
                <a:defRPr/>
              </a:pPr>
              <a:t>‹Nº›</a:t>
            </a:fld>
            <a:endParaRPr lang="es-CO"/>
          </a:p>
        </p:txBody>
      </p:sp>
    </p:spTree>
    <p:extLst>
      <p:ext uri="{BB962C8B-B14F-4D97-AF65-F5344CB8AC3E}">
        <p14:creationId xmlns:p14="http://schemas.microsoft.com/office/powerpoint/2010/main" val="30152768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7886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0AE56072-249C-433F-A979-39CD885B39CA}"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412096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0AE56072-249C-433F-A979-39CD885B39CA}"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36495216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AE56072-249C-433F-A979-39CD885B39CA}"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12929592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0AE56072-249C-433F-A979-39CD885B39CA}" type="datetimeFigureOut">
              <a:rPr lang="es-CO" smtClean="0"/>
              <a:t>13/03/2019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30102257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0AE56072-249C-433F-A979-39CD885B39CA}" type="datetimeFigureOut">
              <a:rPr lang="es-CO" smtClean="0"/>
              <a:t>13/03/2019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3763309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0AE56072-249C-433F-A979-39CD885B39CA}" type="datetimeFigureOut">
              <a:rPr lang="es-CO" smtClean="0"/>
              <a:t>13/03/2019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3285783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E56072-249C-433F-A979-39CD885B39CA}" type="datetimeFigureOut">
              <a:rPr lang="es-CO" smtClean="0"/>
              <a:t>13/03/2019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28876818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a:prstGeom prst="rect">
            <a:avLst/>
          </a:prstGeo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D344D8-2ECD-4D42-8276-86ECA68FA290}"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ABF30863-3A98-47F6-8F26-A0EE67DD8503}" type="slidenum">
              <a:rPr lang="es-CO"/>
              <a:pPr>
                <a:defRPr/>
              </a:pPr>
              <a:t>‹Nº›</a:t>
            </a:fld>
            <a:endParaRPr lang="es-CO"/>
          </a:p>
        </p:txBody>
      </p:sp>
    </p:spTree>
    <p:extLst>
      <p:ext uri="{BB962C8B-B14F-4D97-AF65-F5344CB8AC3E}">
        <p14:creationId xmlns:p14="http://schemas.microsoft.com/office/powerpoint/2010/main" val="13554810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AE56072-249C-433F-A979-39CD885B39CA}" type="datetimeFigureOut">
              <a:rPr lang="es-CO" smtClean="0"/>
              <a:t>13/03/2019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711806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AE56072-249C-433F-A979-39CD885B39CA}" type="datetimeFigureOut">
              <a:rPr lang="es-CO" smtClean="0"/>
              <a:t>13/03/2019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14082421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0AE56072-249C-433F-A979-39CD885B39CA}"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756290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0AE56072-249C-433F-A979-39CD885B39CA}"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8465D90-59DC-458E-BCFE-6CCCE87FE914}" type="slidenum">
              <a:rPr lang="es-CO" smtClean="0"/>
              <a:t>‹Nº›</a:t>
            </a:fld>
            <a:endParaRPr lang="es-CO"/>
          </a:p>
        </p:txBody>
      </p:sp>
    </p:spTree>
    <p:extLst>
      <p:ext uri="{BB962C8B-B14F-4D97-AF65-F5344CB8AC3E}">
        <p14:creationId xmlns:p14="http://schemas.microsoft.com/office/powerpoint/2010/main" val="1257092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C958D4DB-151F-4528-824C-0AC0923937B8}"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39939666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C958D4DB-151F-4528-824C-0AC0923937B8}"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16821903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958D4DB-151F-4528-824C-0AC0923937B8}"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34550219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C958D4DB-151F-4528-824C-0AC0923937B8}" type="datetimeFigureOut">
              <a:rPr lang="es-CO" smtClean="0"/>
              <a:t>13/03/2019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1410536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C958D4DB-151F-4528-824C-0AC0923937B8}" type="datetimeFigureOut">
              <a:rPr lang="es-CO" smtClean="0"/>
              <a:t>13/03/2019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3592622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C958D4DB-151F-4528-824C-0AC0923937B8}" type="datetimeFigureOut">
              <a:rPr lang="es-CO" smtClean="0"/>
              <a:t>13/03/2019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48727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dirty="0"/>
          </a:p>
        </p:txBody>
      </p:sp>
      <p:sp>
        <p:nvSpPr>
          <p:cNvPr id="3" name="2 Marcador de contenido"/>
          <p:cNvSpPr>
            <a:spLocks noGrp="1"/>
          </p:cNvSpPr>
          <p:nvPr>
            <p:ph idx="1"/>
          </p:nvPr>
        </p:nvSpPr>
        <p:spPr>
          <a:xfrm>
            <a:off x="457200" y="1600201"/>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06D1A1-1FDA-4560-A1F8-8764D9AADDD5}"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20B5FA09-4A95-47DA-95EB-DCE78AF08BF9}" type="slidenum">
              <a:rPr lang="es-CO"/>
              <a:pPr>
                <a:defRPr/>
              </a:pPr>
              <a:t>‹Nº›</a:t>
            </a:fld>
            <a:endParaRPr lang="es-CO"/>
          </a:p>
        </p:txBody>
      </p:sp>
    </p:spTree>
    <p:extLst>
      <p:ext uri="{BB962C8B-B14F-4D97-AF65-F5344CB8AC3E}">
        <p14:creationId xmlns:p14="http://schemas.microsoft.com/office/powerpoint/2010/main" val="41181771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958D4DB-151F-4528-824C-0AC0923937B8}" type="datetimeFigureOut">
              <a:rPr lang="es-CO" smtClean="0"/>
              <a:t>13/03/2019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1763064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958D4DB-151F-4528-824C-0AC0923937B8}" type="datetimeFigureOut">
              <a:rPr lang="es-CO" smtClean="0"/>
              <a:t>13/03/2019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6203007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958D4DB-151F-4528-824C-0AC0923937B8}" type="datetimeFigureOut">
              <a:rPr lang="es-CO" smtClean="0"/>
              <a:t>13/03/2019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3544707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C958D4DB-151F-4528-824C-0AC0923937B8}"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3387610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C958D4DB-151F-4528-824C-0AC0923937B8}"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21C18DF-C171-4B62-B3D2-339F47E7C05D}" type="slidenum">
              <a:rPr lang="es-CO" smtClean="0"/>
              <a:t>‹Nº›</a:t>
            </a:fld>
            <a:endParaRPr lang="es-CO"/>
          </a:p>
        </p:txBody>
      </p:sp>
    </p:spTree>
    <p:extLst>
      <p:ext uri="{BB962C8B-B14F-4D97-AF65-F5344CB8AC3E}">
        <p14:creationId xmlns:p14="http://schemas.microsoft.com/office/powerpoint/2010/main" val="2717083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7E5BF125-2139-4586-8E7F-640116152A80}"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8484801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E5BF125-2139-4586-8E7F-640116152A80}"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392862605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E5BF125-2139-4586-8E7F-640116152A80}"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1033969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7E5BF125-2139-4586-8E7F-640116152A80}" type="datetimeFigureOut">
              <a:rPr lang="es-CO" smtClean="0"/>
              <a:t>13/03/2019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843160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7E5BF125-2139-4586-8E7F-640116152A80}" type="datetimeFigureOut">
              <a:rPr lang="es-CO" smtClean="0"/>
              <a:t>13/03/2019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111679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1D421D-F7D8-46B9-908D-050202511E7A}"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A769BEDF-ABA0-420D-8CA2-B657B9C39D1E}" type="slidenum">
              <a:rPr lang="es-CO"/>
              <a:pPr>
                <a:defRPr/>
              </a:pPr>
              <a:t>‹Nº›</a:t>
            </a:fld>
            <a:endParaRPr lang="es-CO"/>
          </a:p>
        </p:txBody>
      </p:sp>
    </p:spTree>
    <p:extLst>
      <p:ext uri="{BB962C8B-B14F-4D97-AF65-F5344CB8AC3E}">
        <p14:creationId xmlns:p14="http://schemas.microsoft.com/office/powerpoint/2010/main" val="233383897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7E5BF125-2139-4586-8E7F-640116152A80}" type="datetimeFigureOut">
              <a:rPr lang="es-CO" smtClean="0"/>
              <a:t>13/03/2019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26198305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5BF125-2139-4586-8E7F-640116152A80}" type="datetimeFigureOut">
              <a:rPr lang="es-CO" smtClean="0"/>
              <a:t>13/03/2019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4090533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E5BF125-2139-4586-8E7F-640116152A80}" type="datetimeFigureOut">
              <a:rPr lang="es-CO" smtClean="0"/>
              <a:t>13/03/2019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2339548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E5BF125-2139-4586-8E7F-640116152A80}" type="datetimeFigureOut">
              <a:rPr lang="es-CO" smtClean="0"/>
              <a:t>13/03/2019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3838954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E5BF125-2139-4586-8E7F-640116152A80}"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677622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E5BF125-2139-4586-8E7F-640116152A80}" type="datetimeFigureOut">
              <a:rPr lang="es-CO" smtClean="0"/>
              <a:t>13/03/2019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5F9E32-1DFC-442B-9121-873008133F9B}" type="slidenum">
              <a:rPr lang="es-CO" smtClean="0"/>
              <a:t>‹Nº›</a:t>
            </a:fld>
            <a:endParaRPr lang="es-CO"/>
          </a:p>
        </p:txBody>
      </p:sp>
    </p:spTree>
    <p:extLst>
      <p:ext uri="{BB962C8B-B14F-4D97-AF65-F5344CB8AC3E}">
        <p14:creationId xmlns:p14="http://schemas.microsoft.com/office/powerpoint/2010/main" val="3672126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a:prstGeom prst="rect">
            <a:avLst/>
          </a:prstGeo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7CD179-05B8-488B-B3C6-727538ACEF91}"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3878C1-39DD-46E5-B08F-401E80B57535}" type="slidenum">
              <a:rPr lang="es-CO"/>
              <a:pPr>
                <a:defRPr/>
              </a:pPr>
              <a:t>‹Nº›</a:t>
            </a:fld>
            <a:endParaRPr lang="es-CO"/>
          </a:p>
        </p:txBody>
      </p:sp>
    </p:spTree>
    <p:extLst>
      <p:ext uri="{BB962C8B-B14F-4D97-AF65-F5344CB8AC3E}">
        <p14:creationId xmlns:p14="http://schemas.microsoft.com/office/powerpoint/2010/main" val="3499498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1"/>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A27EDA-81F5-4BAD-8D56-741F2C0DAE31}"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7E143A-A85A-4B3C-B9E9-31D0EAC12948}" type="slidenum">
              <a:rPr lang="es-CO"/>
              <a:pPr>
                <a:defRPr/>
              </a:pPr>
              <a:t>‹Nº›</a:t>
            </a:fld>
            <a:endParaRPr lang="es-CO"/>
          </a:p>
        </p:txBody>
      </p:sp>
    </p:spTree>
    <p:extLst>
      <p:ext uri="{BB962C8B-B14F-4D97-AF65-F5344CB8AC3E}">
        <p14:creationId xmlns:p14="http://schemas.microsoft.com/office/powerpoint/2010/main" val="15778459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9C41C2-3380-4B91-9EBE-2E6681766DE4}"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A0EFF6-5A43-4037-9A0E-7107E33993D5}" type="slidenum">
              <a:rPr lang="es-CO"/>
              <a:pPr>
                <a:defRPr/>
              </a:pPr>
              <a:t>‹Nº›</a:t>
            </a:fld>
            <a:endParaRPr lang="es-CO"/>
          </a:p>
        </p:txBody>
      </p:sp>
    </p:spTree>
    <p:extLst>
      <p:ext uri="{BB962C8B-B14F-4D97-AF65-F5344CB8AC3E}">
        <p14:creationId xmlns:p14="http://schemas.microsoft.com/office/powerpoint/2010/main" val="1449308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5070A0-65AC-46F5-B65A-68CAFA52B60C}" type="datetimeFigureOut">
              <a:rPr lang="es-CO"/>
              <a:pPr>
                <a:defRPr/>
              </a:pPr>
              <a:t>13/03/2019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7379436-3165-49A8-9220-AFA2BF8EFF21}" type="slidenum">
              <a:rPr lang="es-CO"/>
              <a:pPr>
                <a:defRPr/>
              </a:pPr>
              <a:t>‹Nº›</a:t>
            </a:fld>
            <a:endParaRPr lang="es-CO"/>
          </a:p>
        </p:txBody>
      </p:sp>
    </p:spTree>
    <p:extLst>
      <p:ext uri="{BB962C8B-B14F-4D97-AF65-F5344CB8AC3E}">
        <p14:creationId xmlns:p14="http://schemas.microsoft.com/office/powerpoint/2010/main" val="382597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8A58317-5B3D-4B19-9059-9548DFE7A5F4}" type="datetimeFigureOut">
              <a:rPr lang="es-CO"/>
              <a:pPr>
                <a:defRPr/>
              </a:pPr>
              <a:t>13/03/2019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4140A564-9C3C-4C3F-9904-AC1C86810E39}" type="slidenum">
              <a:rPr lang="es-CO"/>
              <a:pPr>
                <a:defRPr/>
              </a:pPr>
              <a:t>‹Nº›</a:t>
            </a:fld>
            <a:endParaRPr lang="es-CO"/>
          </a:p>
        </p:txBody>
      </p:sp>
    </p:spTree>
    <p:extLst>
      <p:ext uri="{BB962C8B-B14F-4D97-AF65-F5344CB8AC3E}">
        <p14:creationId xmlns:p14="http://schemas.microsoft.com/office/powerpoint/2010/main" val="2835512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A15C241-230E-4637-8549-4C4EC87D0C10}" type="datetimeFigureOut">
              <a:rPr lang="es-CO"/>
              <a:pPr>
                <a:defRPr/>
              </a:pPr>
              <a:t>13/03/2019</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74484F-6FB8-4667-A641-DE04D1D596A8}" type="slidenum">
              <a:rPr lang="es-CO"/>
              <a:pPr>
                <a:defRPr/>
              </a:pPr>
              <a:t>‹Nº›</a:t>
            </a:fld>
            <a:endParaRPr lang="es-CO"/>
          </a:p>
        </p:txBody>
      </p:sp>
    </p:spTree>
    <p:extLst>
      <p:ext uri="{BB962C8B-B14F-4D97-AF65-F5344CB8AC3E}">
        <p14:creationId xmlns:p14="http://schemas.microsoft.com/office/powerpoint/2010/main" val="706889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80FF7F3-DD60-4374-BAC5-3A9EB2CE7D6D}" type="datetimeFigureOut">
              <a:rPr lang="es-CO"/>
              <a:pPr>
                <a:defRPr/>
              </a:pPr>
              <a:t>13/03/2019</a:t>
            </a:fld>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67A679-58EB-43D3-8870-3B483C797561}" type="slidenum">
              <a:rPr lang="es-CO"/>
              <a:pPr>
                <a:defRPr/>
              </a:pPr>
              <a:t>‹Nº›</a:t>
            </a:fld>
            <a:endParaRPr lang="es-CO"/>
          </a:p>
        </p:txBody>
      </p:sp>
    </p:spTree>
    <p:extLst>
      <p:ext uri="{BB962C8B-B14F-4D97-AF65-F5344CB8AC3E}">
        <p14:creationId xmlns:p14="http://schemas.microsoft.com/office/powerpoint/2010/main" val="1072034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ECE0D01-DECE-435D-8B37-601AA4153F6D}" type="datetimeFigureOut">
              <a:rPr lang="es-CO"/>
              <a:pPr>
                <a:defRPr/>
              </a:pPr>
              <a:t>13/03/2019</a:t>
            </a:fld>
            <a:endParaRPr lang="es-CO"/>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45B757D-4961-4D80-A910-E8E551DEDCDF}" type="slidenum">
              <a:rPr lang="es-CO"/>
              <a:pPr>
                <a:defRPr/>
              </a:pPr>
              <a:t>‹Nº›</a:t>
            </a:fld>
            <a:endParaRPr lang="es-CO"/>
          </a:p>
        </p:txBody>
      </p:sp>
    </p:spTree>
    <p:extLst>
      <p:ext uri="{BB962C8B-B14F-4D97-AF65-F5344CB8AC3E}">
        <p14:creationId xmlns:p14="http://schemas.microsoft.com/office/powerpoint/2010/main" val="4197918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4E4FB0-C1CE-4D4A-A7AF-62A0992709D9}" type="datetimeFigureOut">
              <a:rPr lang="es-CO"/>
              <a:pPr>
                <a:defRPr/>
              </a:pPr>
              <a:t>13/03/2019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FDFA89-5006-4FE6-A849-1A2DC8E995E0}" type="slidenum">
              <a:rPr lang="es-CO"/>
              <a:pPr>
                <a:defRPr/>
              </a:pPr>
              <a:t>‹Nº›</a:t>
            </a:fld>
            <a:endParaRPr lang="es-CO"/>
          </a:p>
        </p:txBody>
      </p:sp>
    </p:spTree>
    <p:extLst>
      <p:ext uri="{BB962C8B-B14F-4D97-AF65-F5344CB8AC3E}">
        <p14:creationId xmlns:p14="http://schemas.microsoft.com/office/powerpoint/2010/main" val="2953027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0444F7-7DBE-434E-A7B3-46DA3500DF2E}" type="datetimeFigureOut">
              <a:rPr lang="es-CO"/>
              <a:pPr>
                <a:defRPr/>
              </a:pPr>
              <a:t>13/03/2019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DEF38A3-E9CC-4AA0-84AF-36DF948FB515}" type="slidenum">
              <a:rPr lang="es-CO"/>
              <a:pPr>
                <a:defRPr/>
              </a:pPr>
              <a:t>‹Nº›</a:t>
            </a:fld>
            <a:endParaRPr lang="es-CO"/>
          </a:p>
        </p:txBody>
      </p:sp>
    </p:spTree>
    <p:extLst>
      <p:ext uri="{BB962C8B-B14F-4D97-AF65-F5344CB8AC3E}">
        <p14:creationId xmlns:p14="http://schemas.microsoft.com/office/powerpoint/2010/main" val="4263179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1"/>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0AD813B-7D56-4162-9B62-D948A5804BD5}"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35AD1C-EFBD-441F-8C48-A2A5691F0031}" type="slidenum">
              <a:rPr lang="es-CO"/>
              <a:pPr>
                <a:defRPr/>
              </a:pPr>
              <a:t>‹Nº›</a:t>
            </a:fld>
            <a:endParaRPr lang="es-CO"/>
          </a:p>
        </p:txBody>
      </p:sp>
    </p:spTree>
    <p:extLst>
      <p:ext uri="{BB962C8B-B14F-4D97-AF65-F5344CB8AC3E}">
        <p14:creationId xmlns:p14="http://schemas.microsoft.com/office/powerpoint/2010/main" val="693749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9"/>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D748204-E3E4-466C-AF6D-A3649929FE94}" type="datetimeFigureOut">
              <a:rPr lang="es-CO"/>
              <a:pPr>
                <a:defRPr/>
              </a:pPr>
              <a:t>13/03/2019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9B5C5ED-5BB6-4F4B-88CC-A818E9A4432E}" type="slidenum">
              <a:rPr lang="es-CO"/>
              <a:pPr>
                <a:defRPr/>
              </a:pPr>
              <a:t>‹Nº›</a:t>
            </a:fld>
            <a:endParaRPr lang="es-CO"/>
          </a:p>
        </p:txBody>
      </p:sp>
    </p:spTree>
    <p:extLst>
      <p:ext uri="{BB962C8B-B14F-4D97-AF65-F5344CB8AC3E}">
        <p14:creationId xmlns:p14="http://schemas.microsoft.com/office/powerpoint/2010/main" val="17219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7AEB3A2-ACDB-4B55-8CC9-AAF4A563526B}" type="datetimeFigureOut">
              <a:rPr lang="es-CO"/>
              <a:pPr>
                <a:defRPr/>
              </a:pPr>
              <a:t>13/03/2019</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9" name="8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9FFAF4FC-F38F-443C-BFD6-C052CF99E466}" type="slidenum">
              <a:rPr lang="es-CO"/>
              <a:pPr>
                <a:defRPr/>
              </a:pPr>
              <a:t>‹Nº›</a:t>
            </a:fld>
            <a:endParaRPr lang="es-CO"/>
          </a:p>
        </p:txBody>
      </p:sp>
    </p:spTree>
    <p:extLst>
      <p:ext uri="{BB962C8B-B14F-4D97-AF65-F5344CB8AC3E}">
        <p14:creationId xmlns:p14="http://schemas.microsoft.com/office/powerpoint/2010/main" val="40317703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934021-FB14-4D46-B7C0-CBE660EFE2D4}" type="datetimeFigureOut">
              <a:rPr lang="es-CO"/>
              <a:pPr>
                <a:defRPr/>
              </a:pPr>
              <a:t>13/03/2019</a:t>
            </a:fld>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5" name="4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5D0F84D3-CFA5-4415-A6FB-BB6BCB34F385}" type="slidenum">
              <a:rPr lang="es-CO"/>
              <a:pPr>
                <a:defRPr/>
              </a:pPr>
              <a:t>‹Nº›</a:t>
            </a:fld>
            <a:endParaRPr lang="es-CO"/>
          </a:p>
        </p:txBody>
      </p:sp>
    </p:spTree>
    <p:extLst>
      <p:ext uri="{BB962C8B-B14F-4D97-AF65-F5344CB8AC3E}">
        <p14:creationId xmlns:p14="http://schemas.microsoft.com/office/powerpoint/2010/main" val="145668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7010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a:p>
        </p:txBody>
      </p:sp>
      <p:sp>
        <p:nvSpPr>
          <p:cNvPr id="4" name="3 Marcador de texto"/>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01C08E-B36B-4704-9BF2-F32C2755DCA5}" type="datetimeFigureOut">
              <a:rPr lang="es-CO"/>
              <a:pPr>
                <a:defRPr/>
              </a:pPr>
              <a:t>13/03/2019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7" name="6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BE7FF62C-2AD5-42E9-B69D-4FDDD26AB142}" type="slidenum">
              <a:rPr lang="es-CO"/>
              <a:pPr>
                <a:defRPr/>
              </a:pPr>
              <a:t>‹Nº›</a:t>
            </a:fld>
            <a:endParaRPr lang="es-CO"/>
          </a:p>
        </p:txBody>
      </p:sp>
    </p:spTree>
    <p:extLst>
      <p:ext uri="{BB962C8B-B14F-4D97-AF65-F5344CB8AC3E}">
        <p14:creationId xmlns:p14="http://schemas.microsoft.com/office/powerpoint/2010/main" val="33651712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5"/>
          <p:cNvSpPr>
            <a:spLocks noChangeArrowheads="1"/>
          </p:cNvSpPr>
          <p:nvPr/>
        </p:nvSpPr>
        <p:spPr bwMode="auto">
          <a:xfrm>
            <a:off x="0" y="6524625"/>
            <a:ext cx="9144000" cy="3333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s-MX" altLang="es-CO" smtClean="0">
                <a:latin typeface="Arial" pitchFamily="34" charset="0"/>
                <a:cs typeface="Arial" pitchFamily="34" charset="0"/>
              </a:rPr>
              <a:t> </a:t>
            </a:r>
            <a:endParaRPr lang="es-ES" altLang="es-CO" smtClean="0">
              <a:latin typeface="Arial" pitchFamily="34" charset="0"/>
              <a:cs typeface="Arial" pitchFamily="34" charset="0"/>
            </a:endParaRPr>
          </a:p>
        </p:txBody>
      </p:sp>
      <p:sp>
        <p:nvSpPr>
          <p:cNvPr id="9" name="Rectangle 9"/>
          <p:cNvSpPr>
            <a:spLocks noGrp="1" noChangeArrowheads="1"/>
          </p:cNvSpPr>
          <p:nvPr>
            <p:ph type="sldNum" sz="quarter" idx="4"/>
          </p:nvPr>
        </p:nvSpPr>
        <p:spPr bwMode="auto">
          <a:xfrm>
            <a:off x="8532813" y="6624638"/>
            <a:ext cx="431800" cy="215900"/>
          </a:xfrm>
          <a:prstGeom prst="rect">
            <a:avLst/>
          </a:prstGeom>
          <a:noFill/>
          <a:ln w="9525" algn="ctr">
            <a:noFill/>
            <a:miter lim="800000"/>
            <a:headEnd/>
            <a:tailEnd/>
          </a:ln>
          <a:effectLst/>
        </p:spPr>
        <p:txBody>
          <a:bodyPr vert="horz" wrap="square" lIns="91440" tIns="45720" rIns="0" bIns="45720" numCol="1" anchor="b" anchorCtr="0" compatLnSpc="1">
            <a:prstTxWarp prst="textNoShape">
              <a:avLst/>
            </a:prstTxWarp>
          </a:bodyPr>
          <a:lstStyle>
            <a:lvl1pPr algn="r" fontAlgn="auto">
              <a:spcBef>
                <a:spcPct val="20000"/>
              </a:spcBef>
              <a:spcAft>
                <a:spcPts val="0"/>
              </a:spcAft>
              <a:defRPr sz="900" b="1" u="none">
                <a:solidFill>
                  <a:schemeClr val="bg1"/>
                </a:solidFill>
                <a:latin typeface="+mn-lt"/>
                <a:cs typeface="+mn-cs"/>
              </a:defRPr>
            </a:lvl1pPr>
          </a:lstStyle>
          <a:p>
            <a:pPr>
              <a:defRPr/>
            </a:pPr>
            <a:fld id="{338EBF4A-EFEB-40F4-9812-EECF69E77456}" type="slidenum">
              <a:rPr lang="es-ES"/>
              <a:pPr>
                <a:defRPr/>
              </a:pPr>
              <a:t>‹Nº›</a:t>
            </a:fld>
            <a:endParaRPr lang="es-ES" dirty="0"/>
          </a:p>
        </p:txBody>
      </p:sp>
      <p:sp>
        <p:nvSpPr>
          <p:cNvPr id="10" name="Rectangle 16"/>
          <p:cNvSpPr>
            <a:spLocks noChangeArrowheads="1"/>
          </p:cNvSpPr>
          <p:nvPr/>
        </p:nvSpPr>
        <p:spPr bwMode="auto">
          <a:xfrm>
            <a:off x="0" y="6480175"/>
            <a:ext cx="9144000" cy="71438"/>
          </a:xfrm>
          <a:prstGeom prst="rect">
            <a:avLst/>
          </a:prstGeom>
          <a:solidFill>
            <a:schemeClr val="bg1">
              <a:lumMod val="65000"/>
            </a:schemeClr>
          </a:solidFill>
          <a:ln w="9525">
            <a:noFill/>
            <a:miter lim="800000"/>
            <a:headEnd/>
            <a:tailEnd/>
          </a:ln>
          <a:effectLst/>
        </p:spPr>
        <p:txBody>
          <a:bodyPr wrap="none" anchor="ctr"/>
          <a:lstStyle/>
          <a:p>
            <a:pPr fontAlgn="auto">
              <a:spcBef>
                <a:spcPts val="0"/>
              </a:spcBef>
              <a:spcAft>
                <a:spcPts val="0"/>
              </a:spcAft>
              <a:defRPr/>
            </a:pPr>
            <a:endParaRPr lang="es-CO">
              <a:latin typeface="+mn-lt"/>
              <a:cs typeface="+mn-cs"/>
            </a:endParaRPr>
          </a:p>
        </p:txBody>
      </p:sp>
      <p:pic>
        <p:nvPicPr>
          <p:cNvPr id="7" name="Picture 2" descr="C:\Users\jorge.munoz\Documents\PLANEACION\SGS\SELLOS COLOR.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1520" y="5733255"/>
            <a:ext cx="1598984" cy="71437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userDrawn="1"/>
        </p:nvSpPr>
        <p:spPr>
          <a:xfrm>
            <a:off x="0" y="6560507"/>
            <a:ext cx="9144000" cy="261610"/>
          </a:xfrm>
          <a:prstGeom prst="rect">
            <a:avLst/>
          </a:prstGeom>
          <a:noFill/>
        </p:spPr>
        <p:txBody>
          <a:bodyPr wrap="square" rtlCol="0">
            <a:spAutoFit/>
          </a:bodyPr>
          <a:lstStyle/>
          <a:p>
            <a:pPr algn="ctr"/>
            <a:r>
              <a:rPr lang="es-CO" sz="1100" b="1" i="1" dirty="0" smtClean="0">
                <a:solidFill>
                  <a:schemeClr val="bg1"/>
                </a:solidFill>
                <a:latin typeface="Arial" panose="020B0604020202020204" pitchFamily="34" charset="0"/>
                <a:cs typeface="Arial" panose="020B0604020202020204" pitchFamily="34" charset="0"/>
              </a:rPr>
              <a:t>“Organizaciones Solidarias: un instrumento para la paz”</a:t>
            </a:r>
            <a:endParaRPr lang="es-CO" sz="1100" b="1" i="1" dirty="0">
              <a:solidFill>
                <a:schemeClr val="bg1"/>
              </a:solidFill>
              <a:latin typeface="Arial" panose="020B0604020202020204" pitchFamily="34" charset="0"/>
              <a:cs typeface="Arial" panose="020B0604020202020204" pitchFamily="34" charset="0"/>
            </a:endParaRPr>
          </a:p>
        </p:txBody>
      </p:sp>
      <p:pic>
        <p:nvPicPr>
          <p:cNvPr id="8" name="7 Imagen" descr="C:\Users\jorge.munoz\AppData\Local\Microsoft\Windows\Temporary Internet Files\Content.Word\Logo .pn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39552" y="188640"/>
            <a:ext cx="4203724" cy="69532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56072-249C-433F-A979-39CD885B39CA}" type="datetimeFigureOut">
              <a:rPr lang="es-CO" smtClean="0"/>
              <a:t>13/03/2019</a:t>
            </a:fld>
            <a:endParaRPr lang="es-CO"/>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65D90-59DC-458E-BCFE-6CCCE87FE914}" type="slidenum">
              <a:rPr lang="es-CO" smtClean="0"/>
              <a:t>‹Nº›</a:t>
            </a:fld>
            <a:endParaRPr lang="es-CO"/>
          </a:p>
        </p:txBody>
      </p:sp>
    </p:spTree>
    <p:extLst>
      <p:ext uri="{BB962C8B-B14F-4D97-AF65-F5344CB8AC3E}">
        <p14:creationId xmlns:p14="http://schemas.microsoft.com/office/powerpoint/2010/main" val="109690368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8D4DB-151F-4528-824C-0AC0923937B8}" type="datetimeFigureOut">
              <a:rPr lang="es-CO" smtClean="0"/>
              <a:t>13/03/2019</a:t>
            </a:fld>
            <a:endParaRPr lang="es-CO"/>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C18DF-C171-4B62-B3D2-339F47E7C05D}" type="slidenum">
              <a:rPr lang="es-CO" smtClean="0"/>
              <a:t>‹Nº›</a:t>
            </a:fld>
            <a:endParaRPr lang="es-CO"/>
          </a:p>
        </p:txBody>
      </p:sp>
    </p:spTree>
    <p:extLst>
      <p:ext uri="{BB962C8B-B14F-4D97-AF65-F5344CB8AC3E}">
        <p14:creationId xmlns:p14="http://schemas.microsoft.com/office/powerpoint/2010/main" val="3183343049"/>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F125-2139-4586-8E7F-640116152A80}" type="datetimeFigureOut">
              <a:rPr lang="es-CO" smtClean="0"/>
              <a:t>13/03/2019</a:t>
            </a:fld>
            <a:endParaRPr lang="es-CO"/>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F9E32-1DFC-442B-9121-873008133F9B}" type="slidenum">
              <a:rPr lang="es-CO" smtClean="0"/>
              <a:t>‹Nº›</a:t>
            </a:fld>
            <a:endParaRPr lang="es-CO"/>
          </a:p>
        </p:txBody>
      </p:sp>
    </p:spTree>
    <p:extLst>
      <p:ext uri="{BB962C8B-B14F-4D97-AF65-F5344CB8AC3E}">
        <p14:creationId xmlns:p14="http://schemas.microsoft.com/office/powerpoint/2010/main" val="2551601459"/>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orgsolidarias.gov.c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28" y="1953444"/>
            <a:ext cx="4968552" cy="2711896"/>
          </a:xfrm>
        </p:spPr>
        <p:txBody>
          <a:bodyPr/>
          <a:lstStyle/>
          <a:p>
            <a:pPr algn="l"/>
            <a:r>
              <a:rPr lang="es-CO" sz="4000" b="1" dirty="0" smtClean="0">
                <a:solidFill>
                  <a:schemeClr val="tx2"/>
                </a:solidFill>
                <a:latin typeface="Maiandra GD" panose="020E0502030308020204" pitchFamily="34" charset="0"/>
                <a:ea typeface="Tahoma" panose="020B0604030504040204" pitchFamily="34" charset="0"/>
                <a:cs typeface="Tahoma" panose="020B0604030504040204" pitchFamily="34" charset="0"/>
              </a:rPr>
              <a:t>PLAN ANTICORRUPCIÓN Y DE ATENCIÓN AL CIUDADANO</a:t>
            </a:r>
            <a:endParaRPr lang="es-CO" sz="4000" b="1" dirty="0">
              <a:solidFill>
                <a:schemeClr val="tx2"/>
              </a:solidFill>
              <a:latin typeface="Maiandra GD" panose="020E0502030308020204" pitchFamily="34" charset="0"/>
              <a:ea typeface="Tahoma" panose="020B0604030504040204" pitchFamily="34" charset="0"/>
              <a:cs typeface="Tahoma" panose="020B0604030504040204" pitchFamily="34" charset="0"/>
            </a:endParaRPr>
          </a:p>
        </p:txBody>
      </p:sp>
      <p:sp>
        <p:nvSpPr>
          <p:cNvPr id="3" name="Subtítulo 2"/>
          <p:cNvSpPr>
            <a:spLocks noGrp="1"/>
          </p:cNvSpPr>
          <p:nvPr>
            <p:ph type="subTitle" idx="1"/>
          </p:nvPr>
        </p:nvSpPr>
        <p:spPr>
          <a:xfrm>
            <a:off x="5796136" y="4869160"/>
            <a:ext cx="3240360" cy="528464"/>
          </a:xfrm>
        </p:spPr>
        <p:txBody>
          <a:bodyPr/>
          <a:lstStyle/>
          <a:p>
            <a:r>
              <a:rPr lang="es-CO" sz="1600" b="1" dirty="0" smtClean="0">
                <a:solidFill>
                  <a:schemeClr val="bg1">
                    <a:lumMod val="50000"/>
                  </a:schemeClr>
                </a:solidFill>
                <a:latin typeface="Maiandra GD" panose="020E0502030308020204" pitchFamily="34" charset="0"/>
              </a:rPr>
              <a:t>Enero 31 de </a:t>
            </a:r>
            <a:r>
              <a:rPr lang="es-CO" sz="1600" b="1" dirty="0" smtClean="0">
                <a:solidFill>
                  <a:schemeClr val="bg1">
                    <a:lumMod val="50000"/>
                  </a:schemeClr>
                </a:solidFill>
                <a:latin typeface="Maiandra GD" panose="020E0502030308020204" pitchFamily="34" charset="0"/>
              </a:rPr>
              <a:t>2018</a:t>
            </a:r>
            <a:endParaRPr lang="es-CO" sz="1600" b="1" dirty="0">
              <a:solidFill>
                <a:schemeClr val="bg1">
                  <a:lumMod val="50000"/>
                </a:schemeClr>
              </a:solidFill>
              <a:latin typeface="Maiandra GD" panose="020E0502030308020204" pitchFamily="34" charset="0"/>
            </a:endParaRPr>
          </a:p>
        </p:txBody>
      </p:sp>
      <p:sp>
        <p:nvSpPr>
          <p:cNvPr id="4" name="Subtítulo 2"/>
          <p:cNvSpPr txBox="1">
            <a:spLocks/>
          </p:cNvSpPr>
          <p:nvPr/>
        </p:nvSpPr>
        <p:spPr>
          <a:xfrm>
            <a:off x="5675742" y="2937148"/>
            <a:ext cx="3240360" cy="1499964"/>
          </a:xfrm>
          <a:prstGeom prst="rect">
            <a:avLst/>
          </a:prstGeom>
        </p:spPr>
        <p:txBody>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2800" b="1" dirty="0" smtClean="0">
                <a:solidFill>
                  <a:schemeClr val="bg1">
                    <a:lumMod val="50000"/>
                  </a:schemeClr>
                </a:solidFill>
                <a:latin typeface="Maiandra GD" panose="020E0502030308020204" pitchFamily="34" charset="0"/>
              </a:rPr>
              <a:t>Aportes de la ciudadanía para su construcción</a:t>
            </a:r>
            <a:endParaRPr lang="es-CO" sz="2800" b="1" dirty="0">
              <a:solidFill>
                <a:schemeClr val="bg1">
                  <a:lumMod val="50000"/>
                </a:schemeClr>
              </a:solidFill>
              <a:latin typeface="Maiandra GD" panose="020E0502030308020204" pitchFamily="34" charset="0"/>
            </a:endParaRPr>
          </a:p>
        </p:txBody>
      </p:sp>
    </p:spTree>
    <p:extLst>
      <p:ext uri="{BB962C8B-B14F-4D97-AF65-F5344CB8AC3E}">
        <p14:creationId xmlns:p14="http://schemas.microsoft.com/office/powerpoint/2010/main" val="1018265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11560" y="980728"/>
            <a:ext cx="7738472" cy="4608512"/>
          </a:xfrm>
        </p:spPr>
        <p:txBody>
          <a:bodyPr/>
          <a:lstStyle/>
          <a:p>
            <a:pPr algn="just"/>
            <a:r>
              <a:rPr lang="es-CO" sz="1800" dirty="0">
                <a:solidFill>
                  <a:schemeClr val="tx1"/>
                </a:solidFill>
              </a:rPr>
              <a:t>El Plan Anticorrupción y de Atención al Ciudadano forma parte de la política de Transparencia, Participación y Servicio al Ciudadano del Modelo Integrado de Planeación y Gestión, que articula el quehacer de las entidades, mediante los lineamientos de cinco políticas de desarrollo administrativo y el monitoreo y evaluación de los avances en gestión institucional y sectorial</a:t>
            </a:r>
            <a:r>
              <a:rPr lang="es-CO" sz="1800" dirty="0" smtClean="0">
                <a:solidFill>
                  <a:schemeClr val="tx1"/>
                </a:solidFill>
              </a:rPr>
              <a:t>.</a:t>
            </a:r>
          </a:p>
          <a:p>
            <a:pPr algn="just"/>
            <a:endParaRPr lang="es-CO" sz="1800" dirty="0" smtClean="0">
              <a:solidFill>
                <a:schemeClr val="tx1"/>
              </a:solidFill>
            </a:endParaRPr>
          </a:p>
          <a:p>
            <a:pPr algn="just"/>
            <a:r>
              <a:rPr lang="es-CO" sz="1800" dirty="0" smtClean="0">
                <a:solidFill>
                  <a:schemeClr val="tx1"/>
                </a:solidFill>
              </a:rPr>
              <a:t>Para </a:t>
            </a:r>
            <a:r>
              <a:rPr lang="es-CO" sz="1800" dirty="0">
                <a:solidFill>
                  <a:schemeClr val="tx1"/>
                </a:solidFill>
              </a:rPr>
              <a:t>la construcción del Plan de la Unidad Administrativa Especial de Organizaciones Solidarias se tuvieron en cuenta los aportes de ciudadanos colombianos que, luego de conocer el  documento borrador del Plan y enviaron sus observaciones mediante una encuesta dispuesta  en el portal web </a:t>
            </a:r>
            <a:r>
              <a:rPr lang="es-CO" sz="1800" dirty="0">
                <a:solidFill>
                  <a:schemeClr val="tx1"/>
                </a:solidFill>
                <a:hlinkClick r:id="rId2"/>
              </a:rPr>
              <a:t>www.orgsolidarias.gov.co</a:t>
            </a:r>
            <a:r>
              <a:rPr lang="es-CO" sz="1800" dirty="0">
                <a:solidFill>
                  <a:schemeClr val="tx1"/>
                </a:solidFill>
              </a:rPr>
              <a:t> hasta el </a:t>
            </a:r>
            <a:r>
              <a:rPr lang="es-CO" sz="1800" dirty="0" smtClean="0">
                <a:solidFill>
                  <a:schemeClr val="tx1"/>
                </a:solidFill>
              </a:rPr>
              <a:t>30</a:t>
            </a:r>
            <a:r>
              <a:rPr lang="es-CO" sz="1800" dirty="0" smtClean="0">
                <a:solidFill>
                  <a:schemeClr val="tx1"/>
                </a:solidFill>
              </a:rPr>
              <a:t> </a:t>
            </a:r>
            <a:r>
              <a:rPr lang="es-CO" sz="1800" dirty="0">
                <a:solidFill>
                  <a:schemeClr val="tx1"/>
                </a:solidFill>
              </a:rPr>
              <a:t>de enero de </a:t>
            </a:r>
            <a:r>
              <a:rPr lang="es-CO" sz="1800" dirty="0" smtClean="0">
                <a:solidFill>
                  <a:schemeClr val="tx1"/>
                </a:solidFill>
              </a:rPr>
              <a:t>2018.</a:t>
            </a:r>
            <a:endParaRPr lang="es-CO" sz="1800" dirty="0">
              <a:solidFill>
                <a:schemeClr val="tx1"/>
              </a:solidFill>
            </a:endParaRPr>
          </a:p>
          <a:p>
            <a:pPr algn="just"/>
            <a:r>
              <a:rPr lang="es-CO" sz="1800" dirty="0">
                <a:solidFill>
                  <a:schemeClr val="tx1"/>
                </a:solidFill>
              </a:rPr>
              <a:t> </a:t>
            </a:r>
            <a:endParaRPr lang="es-CO" sz="1800" dirty="0" smtClean="0">
              <a:solidFill>
                <a:schemeClr val="tx1"/>
              </a:solidFill>
            </a:endParaRPr>
          </a:p>
          <a:p>
            <a:pPr algn="just"/>
            <a:r>
              <a:rPr lang="es-CO" sz="1800" dirty="0" smtClean="0">
                <a:solidFill>
                  <a:schemeClr val="tx1"/>
                </a:solidFill>
              </a:rPr>
              <a:t>Agradecemos </a:t>
            </a:r>
            <a:r>
              <a:rPr lang="es-CO" sz="1800" dirty="0">
                <a:solidFill>
                  <a:schemeClr val="tx1"/>
                </a:solidFill>
              </a:rPr>
              <a:t>la participación de la ciudadanía en la construcción del Plan Anticorrupción y de Atención al Ciudadano </a:t>
            </a:r>
            <a:r>
              <a:rPr lang="es-CO" sz="1800" dirty="0" smtClean="0">
                <a:solidFill>
                  <a:schemeClr val="tx1"/>
                </a:solidFill>
              </a:rPr>
              <a:t>2018 </a:t>
            </a:r>
            <a:r>
              <a:rPr lang="es-CO" sz="1800" dirty="0">
                <a:solidFill>
                  <a:schemeClr val="tx1"/>
                </a:solidFill>
              </a:rPr>
              <a:t>de la Unidad Administrativa Especial de Organizaciones Solidarias, el cual está disponible en nuestro portal web para su consulta.</a:t>
            </a:r>
          </a:p>
          <a:p>
            <a:pPr algn="just"/>
            <a:endParaRPr lang="es-CO" sz="1400" dirty="0">
              <a:solidFill>
                <a:schemeClr val="tx1"/>
              </a:solidFill>
            </a:endParaRPr>
          </a:p>
        </p:txBody>
      </p:sp>
    </p:spTree>
    <p:extLst>
      <p:ext uri="{BB962C8B-B14F-4D97-AF65-F5344CB8AC3E}">
        <p14:creationId xmlns:p14="http://schemas.microsoft.com/office/powerpoint/2010/main" val="250177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932" y="2924944"/>
            <a:ext cx="4038600" cy="1733550"/>
          </a:xfrm>
          <a:prstGeom prst="rect">
            <a:avLst/>
          </a:prstGeom>
        </p:spPr>
      </p:pic>
      <p:sp>
        <p:nvSpPr>
          <p:cNvPr id="7" name="CuadroTexto 6"/>
          <p:cNvSpPr txBox="1"/>
          <p:nvPr/>
        </p:nvSpPr>
        <p:spPr>
          <a:xfrm>
            <a:off x="5796136" y="4983124"/>
            <a:ext cx="1728192"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CO" b="1" dirty="0" smtClean="0"/>
              <a:t>DECRETO 124 DE 2016</a:t>
            </a:r>
          </a:p>
        </p:txBody>
      </p:sp>
      <p:sp>
        <p:nvSpPr>
          <p:cNvPr id="8" name="Marcador de contenido 2"/>
          <p:cNvSpPr txBox="1">
            <a:spLocks/>
          </p:cNvSpPr>
          <p:nvPr/>
        </p:nvSpPr>
        <p:spPr>
          <a:xfrm>
            <a:off x="539552" y="1412776"/>
            <a:ext cx="8507288" cy="496094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CO" sz="2400" dirty="0" smtClean="0"/>
              <a:t>Es un instrumento de tipo preventivo para el control de la gestión, su metodología incluye cinco componentes autónomos e independientes, que contienen parámetros y soporte normativo propio.</a:t>
            </a:r>
          </a:p>
          <a:p>
            <a:pPr marL="0" indent="0">
              <a:buFont typeface="Arial" charset="0"/>
              <a:buNone/>
            </a:pPr>
            <a:endParaRPr lang="es-CO" dirty="0" smtClean="0"/>
          </a:p>
          <a:p>
            <a:pPr marL="0" indent="0">
              <a:buFont typeface="Arial" charset="0"/>
              <a:buNone/>
            </a:pPr>
            <a:endParaRPr lang="es-CO" dirty="0" smtClean="0"/>
          </a:p>
        </p:txBody>
      </p:sp>
      <p:graphicFrame>
        <p:nvGraphicFramePr>
          <p:cNvPr id="10" name="Diagrama 9"/>
          <p:cNvGraphicFramePr/>
          <p:nvPr>
            <p:extLst>
              <p:ext uri="{D42A27DB-BD31-4B8C-83A1-F6EECF244321}">
                <p14:modId xmlns:p14="http://schemas.microsoft.com/office/powerpoint/2010/main" val="3483010087"/>
              </p:ext>
            </p:extLst>
          </p:nvPr>
        </p:nvGraphicFramePr>
        <p:xfrm>
          <a:off x="1318876" y="3372082"/>
          <a:ext cx="2954151" cy="193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rot="16200000">
            <a:off x="-55991" y="4154520"/>
            <a:ext cx="1733642" cy="369332"/>
          </a:xfrm>
          <a:prstGeom prst="rect">
            <a:avLst/>
          </a:prstGeom>
          <a:solidFill>
            <a:schemeClr val="accent1">
              <a:lumMod val="40000"/>
              <a:lumOff val="60000"/>
            </a:schemeClr>
          </a:solidFill>
        </p:spPr>
        <p:txBody>
          <a:bodyPr wrap="square" rtlCol="0">
            <a:spAutoFit/>
          </a:bodyPr>
          <a:lstStyle/>
          <a:p>
            <a:r>
              <a:rPr lang="es-CO" dirty="0" smtClean="0"/>
              <a:t>COMPONENTES</a:t>
            </a:r>
            <a:endParaRPr lang="es-CO" dirty="0"/>
          </a:p>
        </p:txBody>
      </p:sp>
    </p:spTree>
    <p:extLst>
      <p:ext uri="{BB962C8B-B14F-4D97-AF65-F5344CB8AC3E}">
        <p14:creationId xmlns:p14="http://schemas.microsoft.com/office/powerpoint/2010/main" val="277268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15816" y="1149221"/>
            <a:ext cx="3297984" cy="3385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s-CO"/>
            </a:defPPr>
            <a:lvl1pPr algn="ctr">
              <a:defRPr b="1">
                <a:ln/>
              </a:defRPr>
            </a:lvl1pPr>
          </a:lstStyle>
          <a:p>
            <a:r>
              <a:rPr lang="es-CO" sz="1600" dirty="0"/>
              <a:t>Socialización con la Ciudadanía</a:t>
            </a:r>
          </a:p>
        </p:txBody>
      </p:sp>
      <p:sp>
        <p:nvSpPr>
          <p:cNvPr id="27" name="CuadroTexto 26"/>
          <p:cNvSpPr txBox="1"/>
          <p:nvPr/>
        </p:nvSpPr>
        <p:spPr>
          <a:xfrm>
            <a:off x="4669121" y="1591359"/>
            <a:ext cx="1301665"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s-CO" sz="1400" i="1" dirty="0" smtClean="0"/>
              <a:t>Encuesta</a:t>
            </a:r>
            <a:endParaRPr lang="es-CO" sz="1400" i="1" dirty="0"/>
          </a:p>
        </p:txBody>
      </p:sp>
      <p:sp>
        <p:nvSpPr>
          <p:cNvPr id="16" name="CuadroTexto 15"/>
          <p:cNvSpPr txBox="1"/>
          <p:nvPr/>
        </p:nvSpPr>
        <p:spPr>
          <a:xfrm>
            <a:off x="6656270" y="1591359"/>
            <a:ext cx="2457048" cy="49244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s-CO" sz="1300" i="1" dirty="0" smtClean="0"/>
              <a:t>Redes Sociales (</a:t>
            </a:r>
            <a:r>
              <a:rPr lang="es-CO" sz="1300" i="1" dirty="0" err="1" smtClean="0"/>
              <a:t>Twiter</a:t>
            </a:r>
            <a:r>
              <a:rPr lang="es-CO" sz="1300" i="1" dirty="0" smtClean="0"/>
              <a:t> – Facebook)</a:t>
            </a:r>
            <a:endParaRPr lang="es-CO" sz="1300" i="1" dirty="0"/>
          </a:p>
        </p:txBody>
      </p:sp>
      <p:sp>
        <p:nvSpPr>
          <p:cNvPr id="17" name="Título 1"/>
          <p:cNvSpPr txBox="1">
            <a:spLocks/>
          </p:cNvSpPr>
          <p:nvPr/>
        </p:nvSpPr>
        <p:spPr>
          <a:xfrm rot="10800000" flipV="1">
            <a:off x="4499992" y="188639"/>
            <a:ext cx="4464496" cy="824131"/>
          </a:xfrm>
          <a:prstGeom prst="rect">
            <a:avLst/>
          </a:prstGeom>
        </p:spPr>
        <p:txBody>
          <a:bodyPr vert="horz" lIns="91440" tIns="45720" rIns="91440" bIns="45720" rtlCol="0" anchor="ctr">
            <a:noAutofit/>
          </a:bodyPr>
          <a:lstStyle>
            <a:defPPr>
              <a:defRPr lang="es-CO"/>
            </a:defPPr>
            <a:lvl1pPr algn="r" defTabSz="914400" eaLnBrk="1" latinLnBrk="0" hangingPunct="1">
              <a:lnSpc>
                <a:spcPts val="3500"/>
              </a:lnSpc>
              <a:buNone/>
              <a:defRPr sz="3600" b="1">
                <a:solidFill>
                  <a:schemeClr val="accent5"/>
                </a:solidFill>
                <a:latin typeface="+mn-lt"/>
                <a:ea typeface="+mj-ea"/>
                <a:cs typeface="+mj-cs"/>
              </a:defRPr>
            </a:lvl1pPr>
          </a:lstStyle>
          <a:p>
            <a:pPr algn="ctr">
              <a:lnSpc>
                <a:spcPct val="100000"/>
              </a:lnSpc>
            </a:pPr>
            <a:r>
              <a:rPr lang="es-CO" sz="2000" dirty="0">
                <a:solidFill>
                  <a:schemeClr val="accent1">
                    <a:lumMod val="75000"/>
                  </a:schemeClr>
                </a:solidFill>
              </a:rPr>
              <a:t>Plan </a:t>
            </a:r>
            <a:r>
              <a:rPr lang="es-CO" sz="2000" dirty="0" smtClean="0">
                <a:solidFill>
                  <a:schemeClr val="tx2"/>
                </a:solidFill>
              </a:rPr>
              <a:t>Anticorrupción</a:t>
            </a:r>
            <a:r>
              <a:rPr lang="es-CO" sz="2000" dirty="0" smtClean="0">
                <a:solidFill>
                  <a:schemeClr val="accent1">
                    <a:lumMod val="75000"/>
                  </a:schemeClr>
                </a:solidFill>
              </a:rPr>
              <a:t> y </a:t>
            </a:r>
            <a:r>
              <a:rPr lang="es-CO" sz="2000" dirty="0">
                <a:solidFill>
                  <a:schemeClr val="accent1">
                    <a:lumMod val="75000"/>
                  </a:schemeClr>
                </a:solidFill>
              </a:rPr>
              <a:t>de </a:t>
            </a:r>
            <a:endParaRPr lang="es-CO" sz="2000" dirty="0" smtClean="0">
              <a:solidFill>
                <a:schemeClr val="accent1">
                  <a:lumMod val="75000"/>
                </a:schemeClr>
              </a:solidFill>
            </a:endParaRPr>
          </a:p>
          <a:p>
            <a:pPr algn="ctr">
              <a:lnSpc>
                <a:spcPct val="100000"/>
              </a:lnSpc>
            </a:pPr>
            <a:r>
              <a:rPr lang="es-CO" sz="2000" dirty="0" smtClean="0">
                <a:solidFill>
                  <a:schemeClr val="accent1">
                    <a:lumMod val="75000"/>
                  </a:schemeClr>
                </a:solidFill>
              </a:rPr>
              <a:t>Atención </a:t>
            </a:r>
            <a:r>
              <a:rPr lang="es-CO" sz="2000" dirty="0">
                <a:solidFill>
                  <a:schemeClr val="accent1">
                    <a:lumMod val="75000"/>
                  </a:schemeClr>
                </a:solidFill>
              </a:rPr>
              <a:t>al </a:t>
            </a:r>
            <a:r>
              <a:rPr lang="es-CO" sz="2000" dirty="0" smtClean="0">
                <a:solidFill>
                  <a:schemeClr val="tx2"/>
                </a:solidFill>
              </a:rPr>
              <a:t>Ciudadano</a:t>
            </a:r>
            <a:endParaRPr lang="es-CO" sz="2000" dirty="0">
              <a:solidFill>
                <a:schemeClr val="tx2"/>
              </a:solidFill>
            </a:endParaRPr>
          </a:p>
        </p:txBody>
      </p:sp>
      <p:sp>
        <p:nvSpPr>
          <p:cNvPr id="12" name="CuadroTexto 11"/>
          <p:cNvSpPr txBox="1"/>
          <p:nvPr/>
        </p:nvSpPr>
        <p:spPr>
          <a:xfrm>
            <a:off x="584812" y="1591360"/>
            <a:ext cx="3212969"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defPPr>
              <a:defRPr lang="es-CO"/>
            </a:defPPr>
            <a:lvl1pPr marL="285750" indent="-285750">
              <a:buFont typeface="Arial" panose="020B0604020202020204" pitchFamily="34" charset="0"/>
              <a:buChar char="•"/>
              <a:defRPr sz="1400" i="1"/>
            </a:lvl1pPr>
          </a:lstStyle>
          <a:p>
            <a:r>
              <a:rPr lang="es-CO" dirty="0"/>
              <a:t>Propuesta y Publicación del Plan</a:t>
            </a:r>
          </a:p>
        </p:txBody>
      </p:sp>
      <p:pic>
        <p:nvPicPr>
          <p:cNvPr id="3" name="Imagen 2"/>
          <p:cNvPicPr>
            <a:picLocks noChangeAspect="1"/>
          </p:cNvPicPr>
          <p:nvPr/>
        </p:nvPicPr>
        <p:blipFill>
          <a:blip r:embed="rId3"/>
          <a:stretch>
            <a:fillRect/>
          </a:stretch>
        </p:blipFill>
        <p:spPr>
          <a:xfrm>
            <a:off x="4067944" y="2276872"/>
            <a:ext cx="2248624" cy="2665235"/>
          </a:xfrm>
          <a:prstGeom prst="rect">
            <a:avLst/>
          </a:prstGeom>
        </p:spPr>
      </p:pic>
      <p:pic>
        <p:nvPicPr>
          <p:cNvPr id="4" name="Imagen 3"/>
          <p:cNvPicPr>
            <a:picLocks noChangeAspect="1"/>
          </p:cNvPicPr>
          <p:nvPr/>
        </p:nvPicPr>
        <p:blipFill>
          <a:blip r:embed="rId4"/>
          <a:stretch>
            <a:fillRect/>
          </a:stretch>
        </p:blipFill>
        <p:spPr>
          <a:xfrm>
            <a:off x="467544" y="2420888"/>
            <a:ext cx="2952328" cy="1939041"/>
          </a:xfrm>
          <a:prstGeom prst="rect">
            <a:avLst/>
          </a:prstGeom>
        </p:spPr>
      </p:pic>
      <p:pic>
        <p:nvPicPr>
          <p:cNvPr id="6" name="Imagen 5"/>
          <p:cNvPicPr>
            <a:picLocks noChangeAspect="1"/>
          </p:cNvPicPr>
          <p:nvPr/>
        </p:nvPicPr>
        <p:blipFill>
          <a:blip r:embed="rId5"/>
          <a:stretch>
            <a:fillRect/>
          </a:stretch>
        </p:blipFill>
        <p:spPr>
          <a:xfrm>
            <a:off x="6656270" y="2392859"/>
            <a:ext cx="2308218" cy="26932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220072" y="404664"/>
            <a:ext cx="3456384" cy="4001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s-CO"/>
            </a:defPPr>
            <a:lvl1pPr algn="ctr">
              <a:defRPr b="1">
                <a:ln/>
              </a:defRPr>
            </a:lvl1pPr>
          </a:lstStyle>
          <a:p>
            <a:r>
              <a:rPr lang="es-CO" sz="2000" dirty="0" smtClean="0"/>
              <a:t>Respuestas a las sugerencias </a:t>
            </a:r>
            <a:endParaRPr lang="es-CO" sz="2000" dirty="0"/>
          </a:p>
        </p:txBody>
      </p:sp>
      <p:sp>
        <p:nvSpPr>
          <p:cNvPr id="28" name="Flecha derecha 27"/>
          <p:cNvSpPr/>
          <p:nvPr/>
        </p:nvSpPr>
        <p:spPr>
          <a:xfrm>
            <a:off x="327351" y="4690143"/>
            <a:ext cx="2490973" cy="443102"/>
          </a:xfrm>
          <a:prstGeom prst="rightArrow">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3" name="CuadroTexto 32"/>
          <p:cNvSpPr txBox="1"/>
          <p:nvPr/>
        </p:nvSpPr>
        <p:spPr>
          <a:xfrm>
            <a:off x="827584" y="1772816"/>
            <a:ext cx="1723225" cy="369332"/>
          </a:xfrm>
          <a:prstGeom prst="rect">
            <a:avLst/>
          </a:prstGeom>
          <a:noFill/>
        </p:spPr>
        <p:txBody>
          <a:bodyPr wrap="square" rtlCol="0">
            <a:spAutoFit/>
          </a:bodyPr>
          <a:lstStyle/>
          <a:p>
            <a:r>
              <a:rPr lang="es-CO" dirty="0"/>
              <a:t>7</a:t>
            </a:r>
            <a:r>
              <a:rPr lang="es-CO" dirty="0" smtClean="0"/>
              <a:t> Ciudadanos</a:t>
            </a:r>
          </a:p>
        </p:txBody>
      </p:sp>
      <p:pic>
        <p:nvPicPr>
          <p:cNvPr id="102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42148"/>
            <a:ext cx="2431546" cy="1136128"/>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p:cNvSpPr txBox="1"/>
          <p:nvPr/>
        </p:nvSpPr>
        <p:spPr>
          <a:xfrm>
            <a:off x="315165" y="3413059"/>
            <a:ext cx="2592288" cy="900246"/>
          </a:xfrm>
          <a:prstGeom prst="rect">
            <a:avLst/>
          </a:prstGeom>
          <a:noFill/>
        </p:spPr>
        <p:txBody>
          <a:bodyPr wrap="square" rtlCol="0">
            <a:spAutoFit/>
          </a:bodyPr>
          <a:lstStyle/>
          <a:p>
            <a:pPr algn="just"/>
            <a:r>
              <a:rPr lang="es-CO" sz="1050" i="1" dirty="0" smtClean="0"/>
              <a:t>Con base en las sugerencias y observaciones recibidas se realizaron algunos cambios para la elaboración final del Plan y por parte de la Unidad envió agradecimientos por la participación.</a:t>
            </a:r>
            <a:endParaRPr lang="es-CO" sz="1050" i="1" dirty="0"/>
          </a:p>
        </p:txBody>
      </p:sp>
      <p:sp>
        <p:nvSpPr>
          <p:cNvPr id="6" name="Marcador de contenido 5"/>
          <p:cNvSpPr>
            <a:spLocks noGrp="1"/>
          </p:cNvSpPr>
          <p:nvPr>
            <p:ph sz="half" idx="2"/>
          </p:nvPr>
        </p:nvSpPr>
        <p:spPr>
          <a:xfrm>
            <a:off x="3059832" y="1268760"/>
            <a:ext cx="5904656" cy="4781127"/>
          </a:xfrm>
        </p:spPr>
        <p:txBody>
          <a:bodyPr/>
          <a:lstStyle/>
          <a:p>
            <a:pPr marL="180975" lvl="0" indent="-180975" algn="just">
              <a:buFont typeface="+mj-lt"/>
              <a:buAutoNum type="arabicPeriod"/>
            </a:pPr>
            <a:r>
              <a:rPr lang="es-CO" sz="1050" b="1" dirty="0" smtClean="0"/>
              <a:t>El </a:t>
            </a:r>
            <a:r>
              <a:rPr lang="es-CO" sz="1050" b="1" dirty="0"/>
              <a:t>tiempo que se da a la ciudadanía para que aporte u observe la matriz de riegos publicada es muy </a:t>
            </a:r>
            <a:r>
              <a:rPr lang="es-CO" sz="1050" b="1" dirty="0" smtClean="0"/>
              <a:t>corto</a:t>
            </a:r>
            <a:endParaRPr lang="es-CO" sz="1050" dirty="0"/>
          </a:p>
          <a:p>
            <a:pPr marL="180975" indent="0" algn="just">
              <a:buNone/>
            </a:pPr>
            <a:r>
              <a:rPr lang="es-CO" sz="1050" dirty="0" smtClean="0"/>
              <a:t>Los </a:t>
            </a:r>
            <a:r>
              <a:rPr lang="es-CO" sz="1050" dirty="0"/>
              <a:t>componentes del Plan Anticorrupción y Atención al Ciudadano se encuentran publicados en la página web de la entidad en cumplimiento de los términos que estipula la normatividad vigente; sin embargo, estaremos atentos a cualquier observación durante la presente vigencia. </a:t>
            </a:r>
          </a:p>
          <a:p>
            <a:pPr marL="0" indent="0" algn="just">
              <a:buNone/>
            </a:pPr>
            <a:endParaRPr lang="es-CO" sz="1050" dirty="0"/>
          </a:p>
          <a:p>
            <a:pPr marL="180975" lvl="0" indent="-180975" algn="just">
              <a:buFont typeface="+mj-lt"/>
              <a:buAutoNum type="arabicPeriod" startAt="2"/>
            </a:pPr>
            <a:r>
              <a:rPr lang="es-CO" sz="1050" b="1" dirty="0" smtClean="0"/>
              <a:t>Se </a:t>
            </a:r>
            <a:r>
              <a:rPr lang="es-CO" sz="1050" b="1" dirty="0"/>
              <a:t>explica que la acción requerida se plantea con el fin de adecuar el aplicativo a la normatividad vigente, sin que se justifique que esta sea permanente para determinar los tiempos de inicio y finalización</a:t>
            </a:r>
            <a:r>
              <a:rPr lang="es-CO" sz="1050" b="1" dirty="0" smtClean="0"/>
              <a:t>.</a:t>
            </a:r>
          </a:p>
          <a:p>
            <a:pPr marL="0" lvl="0" indent="0" algn="just">
              <a:buNone/>
            </a:pPr>
            <a:endParaRPr lang="es-CO" sz="1050" dirty="0"/>
          </a:p>
          <a:p>
            <a:pPr marL="180975" indent="0" algn="just">
              <a:buNone/>
            </a:pPr>
            <a:r>
              <a:rPr lang="es-CO" sz="1050" dirty="0" smtClean="0"/>
              <a:t>En </a:t>
            </a:r>
            <a:r>
              <a:rPr lang="es-CO" sz="1050" dirty="0"/>
              <a:t>la casilla del plan referida a la situación actual se plantea que:  “La Unidad dispone del Sistema de Información de Acreditación- SIA, por medio del cual el trámite puede adelantarse totalmente en línea. Este sistema debe ajustarse a las disposiciones normativas vigentes para el trámite, la cual exige la presentación de documentos que anteriormente no estaban contemplados”.</a:t>
            </a:r>
          </a:p>
          <a:p>
            <a:pPr marL="0" indent="0" algn="just">
              <a:buNone/>
            </a:pPr>
            <a:endParaRPr lang="es-CO" sz="1050" dirty="0"/>
          </a:p>
          <a:p>
            <a:pPr marL="180975" indent="0" algn="just">
              <a:buNone/>
            </a:pPr>
            <a:r>
              <a:rPr lang="es-CO" sz="1050" dirty="0" smtClean="0"/>
              <a:t>Lo </a:t>
            </a:r>
            <a:r>
              <a:rPr lang="es-CO" sz="1050" dirty="0"/>
              <a:t>anterior quiere decir, que la mejora se hará en función de adecuar el sistema para la presentación de documentos que anteriormente no estaban contemplados en la norma. En este sentido, no se está planteando nada relacionado con los tiempos de inicio o de finalización. La mejora se centrará en facilitar el ingreso de una información que la normatividad vigente requiere.</a:t>
            </a:r>
          </a:p>
          <a:p>
            <a:pPr marL="0" indent="0" algn="just">
              <a:buNone/>
            </a:pPr>
            <a:endParaRPr lang="es-CO" sz="1050" dirty="0"/>
          </a:p>
          <a:p>
            <a:pPr marL="180975" lvl="0" indent="0" algn="just">
              <a:buNone/>
            </a:pPr>
            <a:r>
              <a:rPr lang="es-CO" sz="1050" dirty="0" smtClean="0"/>
              <a:t>En </a:t>
            </a:r>
            <a:r>
              <a:rPr lang="es-CO" sz="1050" dirty="0"/>
              <a:t>el componente de rendición de cuentas teniendo en cuenta su observación  se aclaró que se presentan información institucional y resultados de la gestión </a:t>
            </a:r>
          </a:p>
          <a:p>
            <a:pPr marL="0" lvl="0" indent="0" algn="just">
              <a:buNone/>
            </a:pPr>
            <a:endParaRPr lang="es-CO" sz="1050" dirty="0" smtClean="0"/>
          </a:p>
          <a:p>
            <a:pPr marL="180975" lvl="0" indent="0" algn="just">
              <a:buNone/>
            </a:pPr>
            <a:r>
              <a:rPr lang="es-CO" sz="1050" dirty="0" smtClean="0"/>
              <a:t>En </a:t>
            </a:r>
            <a:r>
              <a:rPr lang="es-CO" sz="1050" dirty="0"/>
              <a:t>Vigencia 2016 el Departamento Nacional de Planeación  realizó una visita al Proceso de Atención al Ciudadano y en la evaluación realizada y dada la importancia que tiene la satisfacción ciudadana recomendó que la Oficina de Atención al Ciudadano sea una dependencia del despacho del Director, se diseñará la propuesta y se presenta a la directivos de la entidad para su revisión </a:t>
            </a:r>
          </a:p>
        </p:txBody>
      </p:sp>
      <p:sp>
        <p:nvSpPr>
          <p:cNvPr id="7" name="Rectángulo 6"/>
          <p:cNvSpPr/>
          <p:nvPr/>
        </p:nvSpPr>
        <p:spPr>
          <a:xfrm>
            <a:off x="310069" y="4773195"/>
            <a:ext cx="2508255" cy="276999"/>
          </a:xfrm>
          <a:prstGeom prst="rect">
            <a:avLst/>
          </a:prstGeom>
        </p:spPr>
        <p:txBody>
          <a:bodyPr wrap="square">
            <a:spAutoFit/>
          </a:bodyPr>
          <a:lstStyle/>
          <a:p>
            <a:r>
              <a:rPr lang="es-CO" sz="1200" b="1" dirty="0"/>
              <a:t>Frente a </a:t>
            </a:r>
            <a:r>
              <a:rPr lang="es-CO" sz="1200" b="1" dirty="0" smtClean="0"/>
              <a:t>las </a:t>
            </a:r>
            <a:r>
              <a:rPr lang="es-CO" sz="1200" b="1" dirty="0"/>
              <a:t>observaciones </a:t>
            </a:r>
            <a:r>
              <a:rPr lang="es-CO" sz="1200" b="1" dirty="0" smtClean="0"/>
              <a:t>se aclaró:</a:t>
            </a:r>
            <a:endParaRPr lang="es-CO" sz="1200" b="1" dirty="0"/>
          </a:p>
        </p:txBody>
      </p:sp>
    </p:spTree>
    <p:extLst>
      <p:ext uri="{BB962C8B-B14F-4D97-AF65-F5344CB8AC3E}">
        <p14:creationId xmlns:p14="http://schemas.microsoft.com/office/powerpoint/2010/main" val="2448289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2040" y="388706"/>
            <a:ext cx="3960440" cy="504056"/>
          </a:xfrm>
        </p:spPr>
        <p:txBody>
          <a:bodyPr/>
          <a:lstStyle/>
          <a:p>
            <a:r>
              <a:rPr lang="es-CO" sz="2000" b="1" dirty="0"/>
              <a:t>Elaboración y Publicación en </a:t>
            </a:r>
            <a:r>
              <a:rPr lang="es-CO" sz="2000" b="1" dirty="0" smtClean="0"/>
              <a:t>Firme</a:t>
            </a:r>
            <a:endParaRPr lang="es-CO" sz="2000" dirty="0"/>
          </a:p>
        </p:txBody>
      </p:sp>
      <p:sp>
        <p:nvSpPr>
          <p:cNvPr id="6" name="CuadroTexto 5"/>
          <p:cNvSpPr txBox="1"/>
          <p:nvPr/>
        </p:nvSpPr>
        <p:spPr>
          <a:xfrm>
            <a:off x="4139952" y="5373216"/>
            <a:ext cx="4637529" cy="323165"/>
          </a:xfrm>
          <a:prstGeom prst="rect">
            <a:avLst/>
          </a:prstGeom>
          <a:noFill/>
        </p:spPr>
        <p:txBody>
          <a:bodyPr wrap="square" rtlCol="0">
            <a:spAutoFit/>
          </a:bodyPr>
          <a:lstStyle/>
          <a:p>
            <a:r>
              <a:rPr lang="es-CO" sz="1500" b="1" dirty="0" smtClean="0">
                <a:latin typeface="Maiandra GD" panose="020E0502030308020204" pitchFamily="34" charset="0"/>
              </a:rPr>
              <a:t>Adoptado bajo resolución No. </a:t>
            </a:r>
            <a:r>
              <a:rPr lang="es-CO" sz="1500" b="1" dirty="0" smtClean="0">
                <a:latin typeface="Maiandra GD" panose="020E0502030308020204" pitchFamily="34" charset="0"/>
              </a:rPr>
              <a:t>035 </a:t>
            </a:r>
            <a:r>
              <a:rPr lang="es-CO" sz="1500" b="1" dirty="0" smtClean="0">
                <a:latin typeface="Maiandra GD" panose="020E0502030308020204" pitchFamily="34" charset="0"/>
              </a:rPr>
              <a:t>de enero de </a:t>
            </a:r>
            <a:r>
              <a:rPr lang="es-CO" sz="1500" b="1" dirty="0" smtClean="0">
                <a:latin typeface="Maiandra GD" panose="020E0502030308020204" pitchFamily="34" charset="0"/>
              </a:rPr>
              <a:t>2018</a:t>
            </a:r>
            <a:endParaRPr lang="es-CO" sz="1500" b="1" dirty="0">
              <a:latin typeface="Maiandra GD" panose="020E0502030308020204" pitchFamily="34" charset="0"/>
            </a:endParaRPr>
          </a:p>
        </p:txBody>
      </p:sp>
      <p:pic>
        <p:nvPicPr>
          <p:cNvPr id="9" name="Imagen 8"/>
          <p:cNvPicPr>
            <a:picLocks noChangeAspect="1"/>
          </p:cNvPicPr>
          <p:nvPr/>
        </p:nvPicPr>
        <p:blipFill>
          <a:blip r:embed="rId2"/>
          <a:stretch>
            <a:fillRect/>
          </a:stretch>
        </p:blipFill>
        <p:spPr>
          <a:xfrm>
            <a:off x="1115616" y="1196752"/>
            <a:ext cx="6621228" cy="3722623"/>
          </a:xfrm>
          <a:prstGeom prst="rect">
            <a:avLst/>
          </a:prstGeom>
        </p:spPr>
      </p:pic>
    </p:spTree>
    <p:extLst>
      <p:ext uri="{BB962C8B-B14F-4D97-AF65-F5344CB8AC3E}">
        <p14:creationId xmlns:p14="http://schemas.microsoft.com/office/powerpoint/2010/main" val="964196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5536" y="1052736"/>
            <a:ext cx="8424936" cy="4526261"/>
          </a:xfrm>
          <a:prstGeom prst="rect">
            <a:avLst/>
          </a:prstGeom>
        </p:spPr>
      </p:pic>
      <p:sp>
        <p:nvSpPr>
          <p:cNvPr id="3" name="Título 2"/>
          <p:cNvSpPr>
            <a:spLocks noGrp="1"/>
          </p:cNvSpPr>
          <p:nvPr>
            <p:ph type="title"/>
          </p:nvPr>
        </p:nvSpPr>
        <p:spPr>
          <a:xfrm>
            <a:off x="5148064" y="404664"/>
            <a:ext cx="3168352" cy="504056"/>
          </a:xfrm>
        </p:spPr>
        <p:txBody>
          <a:bodyPr/>
          <a:lstStyle/>
          <a:p>
            <a:r>
              <a:rPr lang="es-CO" sz="2000" b="1" dirty="0" smtClean="0"/>
              <a:t>Pueden contactarnos</a:t>
            </a:r>
            <a:r>
              <a:rPr lang="es-CO" sz="2000" b="1" dirty="0"/>
              <a:t>:</a:t>
            </a:r>
            <a:endParaRPr lang="es-CO" sz="2000" dirty="0"/>
          </a:p>
        </p:txBody>
      </p:sp>
    </p:spTree>
    <p:extLst>
      <p:ext uri="{BB962C8B-B14F-4D97-AF65-F5344CB8AC3E}">
        <p14:creationId xmlns:p14="http://schemas.microsoft.com/office/powerpoint/2010/main" val="2358644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DE DIAPOSITIV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DIAPOSITIVAS</Template>
  <TotalTime>753</TotalTime>
  <Words>366</Words>
  <Application>Microsoft Office PowerPoint</Application>
  <PresentationFormat>Presentación en pantalla (4:3)</PresentationFormat>
  <Paragraphs>42</Paragraphs>
  <Slides>7</Slides>
  <Notes>1</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7</vt:i4>
      </vt:variant>
    </vt:vector>
  </HeadingPairs>
  <TitlesOfParts>
    <vt:vector size="17" baseType="lpstr">
      <vt:lpstr>Arial</vt:lpstr>
      <vt:lpstr>Calibri</vt:lpstr>
      <vt:lpstr>Calibri Light</vt:lpstr>
      <vt:lpstr>Maiandra GD</vt:lpstr>
      <vt:lpstr>Tahoma</vt:lpstr>
      <vt:lpstr>PRESENTACIÓN DE DIAPOSITIVAS</vt:lpstr>
      <vt:lpstr>1_Diseño personalizado</vt:lpstr>
      <vt:lpstr>2_Diseño personalizado</vt:lpstr>
      <vt:lpstr>3_Diseño personalizado</vt:lpstr>
      <vt:lpstr>Diseño personalizado</vt:lpstr>
      <vt:lpstr>PLAN ANTICORRUPCIÓN Y DE ATENCIÓN AL CIUDADANO</vt:lpstr>
      <vt:lpstr>Presentación de PowerPoint</vt:lpstr>
      <vt:lpstr>Presentación de PowerPoint</vt:lpstr>
      <vt:lpstr>Presentación de PowerPoint</vt:lpstr>
      <vt:lpstr>Presentación de PowerPoint</vt:lpstr>
      <vt:lpstr>Elaboración y Publicación en Firme</vt:lpstr>
      <vt:lpstr>Pueden contactarnos: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Ismael Muñoz Rodriguez</dc:creator>
  <cp:lastModifiedBy>Jorge Chávez</cp:lastModifiedBy>
  <cp:revision>61</cp:revision>
  <dcterms:created xsi:type="dcterms:W3CDTF">2015-09-04T14:08:19Z</dcterms:created>
  <dcterms:modified xsi:type="dcterms:W3CDTF">2019-03-13T19:14:13Z</dcterms:modified>
</cp:coreProperties>
</file>