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  <p:sldMasterId id="2147484104" r:id="rId3"/>
    <p:sldMasterId id="2147484116" r:id="rId4"/>
    <p:sldMasterId id="2147483660" r:id="rId5"/>
  </p:sldMasterIdLst>
  <p:notesMasterIdLst>
    <p:notesMasterId r:id="rId11"/>
  </p:notesMasterIdLst>
  <p:handoutMasterIdLst>
    <p:handoutMasterId r:id="rId12"/>
  </p:handoutMasterIdLst>
  <p:sldIdLst>
    <p:sldId id="432" r:id="rId6"/>
    <p:sldId id="429" r:id="rId7"/>
    <p:sldId id="430" r:id="rId8"/>
    <p:sldId id="434" r:id="rId9"/>
    <p:sldId id="433" r:id="rId10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24"/>
    <a:srgbClr val="CC0027"/>
    <a:srgbClr val="AC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file\Planeacion$\GESTION%202016\1.%20Pensamiento%20y%20%20direccionamiento\Modelo%20Integrado%20de%20Gesti&#243;n%20y%20Planeaci&#243;n\Avances\I%20trimestre\Seguimiento%20a%20PAyAC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AVANCE</a:t>
            </a:r>
            <a:r>
              <a:rPr lang="es-CO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PLAN ANTICORRUPCION  Y DE ATENCION AL CUIDADANO</a:t>
            </a:r>
            <a:endParaRPr lang="es-CO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690951005443808E-2"/>
                  <c:y val="-3.661566339372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582157538051327E-2"/>
                  <c:y val="-3.953104827432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184646150427735E-3"/>
                  <c:y val="-3.344934853981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547716920342186E-3"/>
                  <c:y val="-2.4326798938049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910787690255345E-3"/>
                  <c:y val="-4.257189814158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AVANCES!$B$6:$B$10</c:f>
              <c:strCache>
                <c:ptCount val="5"/>
                <c:pt idx="0">
                  <c:v>Gestión Riesgo de Corrupción</c:v>
                </c:pt>
                <c:pt idx="1">
                  <c:v>Racionalización de Trámites</c:v>
                </c:pt>
                <c:pt idx="2">
                  <c:v>Rendición de Cuentas</c:v>
                </c:pt>
                <c:pt idx="3">
                  <c:v>Atención al Ciudadano</c:v>
                </c:pt>
                <c:pt idx="4">
                  <c:v>Transparencias y Acceso a la Información</c:v>
                </c:pt>
              </c:strCache>
            </c:strRef>
          </c:cat>
          <c:val>
            <c:numRef>
              <c:f>AVANCES!$D$6:$D$10</c:f>
              <c:numCache>
                <c:formatCode>0.0%</c:formatCode>
                <c:ptCount val="5"/>
                <c:pt idx="0">
                  <c:v>9.9960000000000007E-2</c:v>
                </c:pt>
                <c:pt idx="1">
                  <c:v>0</c:v>
                </c:pt>
                <c:pt idx="2">
                  <c:v>1.6727800000000001E-2</c:v>
                </c:pt>
                <c:pt idx="3">
                  <c:v>2.6350000000000002E-3</c:v>
                </c:pt>
                <c:pt idx="4">
                  <c:v>1.5443999999999999E-2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6299056"/>
        <c:axId val="376298496"/>
        <c:axId val="0"/>
      </c:bar3DChart>
      <c:catAx>
        <c:axId val="37629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6298496"/>
        <c:crosses val="autoZero"/>
        <c:auto val="1"/>
        <c:lblAlgn val="ctr"/>
        <c:lblOffset val="100"/>
        <c:noMultiLvlLbl val="0"/>
      </c:catAx>
      <c:valAx>
        <c:axId val="3762984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629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F256C-BECB-4320-8F26-5AA7FC3D6F79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832652A1-8B86-48D1-88B5-8B3AFCBCF400}">
      <dgm:prSet phldrT="[Texto]" custT="1"/>
      <dgm:spPr/>
      <dgm:t>
        <a:bodyPr/>
        <a:lstStyle/>
        <a:p>
          <a:r>
            <a:rPr lang="es-CO" sz="1200" dirty="0" smtClean="0"/>
            <a:t>Gestión del Riesgo de Corrupción</a:t>
          </a:r>
          <a:endParaRPr lang="es-CO" sz="1200" dirty="0"/>
        </a:p>
      </dgm:t>
    </dgm:pt>
    <dgm:pt modelId="{CA15578D-8C04-4D38-9092-F71CEEDE7DF2}" type="parTrans" cxnId="{CC72303C-E07F-46E3-A8D7-E866F453E1D5}">
      <dgm:prSet/>
      <dgm:spPr/>
      <dgm:t>
        <a:bodyPr/>
        <a:lstStyle/>
        <a:p>
          <a:endParaRPr lang="es-CO" sz="4800"/>
        </a:p>
      </dgm:t>
    </dgm:pt>
    <dgm:pt modelId="{6109EC4D-9D56-4231-9C1A-BDCF55CC04D9}" type="sibTrans" cxnId="{CC72303C-E07F-46E3-A8D7-E866F453E1D5}">
      <dgm:prSet/>
      <dgm:spPr/>
      <dgm:t>
        <a:bodyPr/>
        <a:lstStyle/>
        <a:p>
          <a:endParaRPr lang="es-CO" sz="4800"/>
        </a:p>
      </dgm:t>
    </dgm:pt>
    <dgm:pt modelId="{B852A525-EFCE-4FF4-9C9B-913E6C5CCD7D}">
      <dgm:prSet phldrT="[Texto]" custT="1"/>
      <dgm:spPr/>
      <dgm:t>
        <a:bodyPr/>
        <a:lstStyle/>
        <a:p>
          <a:r>
            <a:rPr lang="es-CO" sz="1200" dirty="0" smtClean="0"/>
            <a:t>Mecanismos para mejorar la Atención al Ciudadano</a:t>
          </a:r>
          <a:endParaRPr lang="es-CO" sz="1200" dirty="0"/>
        </a:p>
      </dgm:t>
    </dgm:pt>
    <dgm:pt modelId="{83DD241C-C6F9-4041-91B0-894AF121E6F0}" type="parTrans" cxnId="{B48C477D-8A93-4819-A62D-2938C9BBBAE1}">
      <dgm:prSet/>
      <dgm:spPr/>
      <dgm:t>
        <a:bodyPr/>
        <a:lstStyle/>
        <a:p>
          <a:endParaRPr lang="es-CO" sz="4800"/>
        </a:p>
      </dgm:t>
    </dgm:pt>
    <dgm:pt modelId="{2625E876-FF92-4443-8A8D-78DCBA9EAD10}" type="sibTrans" cxnId="{B48C477D-8A93-4819-A62D-2938C9BBBAE1}">
      <dgm:prSet/>
      <dgm:spPr/>
      <dgm:t>
        <a:bodyPr/>
        <a:lstStyle/>
        <a:p>
          <a:endParaRPr lang="es-CO" sz="4800"/>
        </a:p>
      </dgm:t>
    </dgm:pt>
    <dgm:pt modelId="{1C0B8866-0D70-422B-80F4-3E16A91E9FF7}">
      <dgm:prSet phldrT="[Texto]" custT="1"/>
      <dgm:spPr/>
      <dgm:t>
        <a:bodyPr/>
        <a:lstStyle/>
        <a:p>
          <a:r>
            <a:rPr lang="es-CO" sz="1200" dirty="0" smtClean="0"/>
            <a:t>Racionalización de Trámites</a:t>
          </a:r>
          <a:endParaRPr lang="es-CO" sz="1200" dirty="0"/>
        </a:p>
      </dgm:t>
    </dgm:pt>
    <dgm:pt modelId="{72C849F2-FA9F-4A27-B48E-CB72BF9821AC}" type="parTrans" cxnId="{9EE2A0B0-93D5-41D5-9575-2F8B280A6FFB}">
      <dgm:prSet/>
      <dgm:spPr/>
      <dgm:t>
        <a:bodyPr/>
        <a:lstStyle/>
        <a:p>
          <a:endParaRPr lang="es-CO" sz="4800"/>
        </a:p>
      </dgm:t>
    </dgm:pt>
    <dgm:pt modelId="{B4558B4E-082D-4742-9D24-C1D47B47638A}" type="sibTrans" cxnId="{9EE2A0B0-93D5-41D5-9575-2F8B280A6FFB}">
      <dgm:prSet/>
      <dgm:spPr/>
      <dgm:t>
        <a:bodyPr/>
        <a:lstStyle/>
        <a:p>
          <a:endParaRPr lang="es-CO" sz="4800"/>
        </a:p>
      </dgm:t>
    </dgm:pt>
    <dgm:pt modelId="{4B522AA3-3DAA-42AD-AE6E-C97017FA700D}">
      <dgm:prSet phldrT="[Texto]" custT="1"/>
      <dgm:spPr/>
      <dgm:t>
        <a:bodyPr/>
        <a:lstStyle/>
        <a:p>
          <a:r>
            <a:rPr lang="es-CO" sz="1200" dirty="0" smtClean="0"/>
            <a:t>Rendición de Cuentas</a:t>
          </a:r>
          <a:endParaRPr lang="es-CO" sz="1200" dirty="0"/>
        </a:p>
      </dgm:t>
    </dgm:pt>
    <dgm:pt modelId="{7A99130E-820B-4B11-9C0C-58EDA511F814}" type="sibTrans" cxnId="{5580C31F-C49C-4EAE-9A27-D2C3E5B5DC8D}">
      <dgm:prSet/>
      <dgm:spPr/>
      <dgm:t>
        <a:bodyPr/>
        <a:lstStyle/>
        <a:p>
          <a:endParaRPr lang="es-CO" sz="4800"/>
        </a:p>
      </dgm:t>
    </dgm:pt>
    <dgm:pt modelId="{8C296ED1-A724-4DE3-A569-E601D9C0D56B}" type="parTrans" cxnId="{5580C31F-C49C-4EAE-9A27-D2C3E5B5DC8D}">
      <dgm:prSet/>
      <dgm:spPr/>
      <dgm:t>
        <a:bodyPr/>
        <a:lstStyle/>
        <a:p>
          <a:endParaRPr lang="es-CO" sz="4800"/>
        </a:p>
      </dgm:t>
    </dgm:pt>
    <dgm:pt modelId="{460DF747-7D3B-40C3-B2EE-CA40496397D0}">
      <dgm:prSet phldrT="[Texto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s-CO" sz="1200" dirty="0" smtClean="0"/>
            <a:t>Transparencia y Acceso a la Información</a:t>
          </a:r>
          <a:endParaRPr lang="es-CO" sz="1200" dirty="0"/>
        </a:p>
      </dgm:t>
    </dgm:pt>
    <dgm:pt modelId="{5D6EA902-56F9-4079-9415-223FF2777F48}" type="parTrans" cxnId="{FFAAC94E-11EB-4495-B58A-D2D0A357B61E}">
      <dgm:prSet/>
      <dgm:spPr/>
      <dgm:t>
        <a:bodyPr/>
        <a:lstStyle/>
        <a:p>
          <a:endParaRPr lang="es-CO"/>
        </a:p>
      </dgm:t>
    </dgm:pt>
    <dgm:pt modelId="{C1AE6041-49AB-4111-8233-D0F882893785}" type="sibTrans" cxnId="{FFAAC94E-11EB-4495-B58A-D2D0A357B61E}">
      <dgm:prSet/>
      <dgm:spPr/>
      <dgm:t>
        <a:bodyPr/>
        <a:lstStyle/>
        <a:p>
          <a:endParaRPr lang="es-CO"/>
        </a:p>
      </dgm:t>
    </dgm:pt>
    <dgm:pt modelId="{CE836F0F-F800-41BA-A151-FF35D338657D}" type="pres">
      <dgm:prSet presAssocID="{212F256C-BECB-4320-8F26-5AA7FC3D6F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8F70D82-F146-441F-A77F-03CECC7EFF5C}" type="pres">
      <dgm:prSet presAssocID="{460DF747-7D3B-40C3-B2EE-CA40496397D0}" presName="boxAndChildren" presStyleCnt="0"/>
      <dgm:spPr/>
      <dgm:t>
        <a:bodyPr/>
        <a:lstStyle/>
        <a:p>
          <a:endParaRPr lang="es-CO"/>
        </a:p>
      </dgm:t>
    </dgm:pt>
    <dgm:pt modelId="{50F5C77F-7E20-40B2-A1E0-437F0E32A657}" type="pres">
      <dgm:prSet presAssocID="{460DF747-7D3B-40C3-B2EE-CA40496397D0}" presName="parentTextBox" presStyleLbl="node1" presStyleIdx="0" presStyleCnt="5"/>
      <dgm:spPr/>
      <dgm:t>
        <a:bodyPr/>
        <a:lstStyle/>
        <a:p>
          <a:endParaRPr lang="es-CO"/>
        </a:p>
      </dgm:t>
    </dgm:pt>
    <dgm:pt modelId="{8E375486-55F1-4AF2-9278-BC0BF9335CC4}" type="pres">
      <dgm:prSet presAssocID="{2625E876-FF92-4443-8A8D-78DCBA9EAD10}" presName="sp" presStyleCnt="0"/>
      <dgm:spPr/>
      <dgm:t>
        <a:bodyPr/>
        <a:lstStyle/>
        <a:p>
          <a:endParaRPr lang="es-CO"/>
        </a:p>
      </dgm:t>
    </dgm:pt>
    <dgm:pt modelId="{FC96706F-AF72-46BB-98B6-6FC822CDBE91}" type="pres">
      <dgm:prSet presAssocID="{B852A525-EFCE-4FF4-9C9B-913E6C5CCD7D}" presName="arrowAndChildren" presStyleCnt="0"/>
      <dgm:spPr/>
      <dgm:t>
        <a:bodyPr/>
        <a:lstStyle/>
        <a:p>
          <a:endParaRPr lang="es-CO"/>
        </a:p>
      </dgm:t>
    </dgm:pt>
    <dgm:pt modelId="{15A39526-CFB2-42E2-B8BB-B27893F50270}" type="pres">
      <dgm:prSet presAssocID="{B852A525-EFCE-4FF4-9C9B-913E6C5CCD7D}" presName="parentTextArrow" presStyleLbl="node1" presStyleIdx="1" presStyleCnt="5" custScaleY="127921"/>
      <dgm:spPr/>
      <dgm:t>
        <a:bodyPr/>
        <a:lstStyle/>
        <a:p>
          <a:endParaRPr lang="es-CO"/>
        </a:p>
      </dgm:t>
    </dgm:pt>
    <dgm:pt modelId="{29B8CAA4-47FE-435E-9AA7-505243697AA2}" type="pres">
      <dgm:prSet presAssocID="{7A99130E-820B-4B11-9C0C-58EDA511F814}" presName="sp" presStyleCnt="0"/>
      <dgm:spPr/>
      <dgm:t>
        <a:bodyPr/>
        <a:lstStyle/>
        <a:p>
          <a:endParaRPr lang="es-CO"/>
        </a:p>
      </dgm:t>
    </dgm:pt>
    <dgm:pt modelId="{873F6F46-6E2A-4996-895D-9E8A026918ED}" type="pres">
      <dgm:prSet presAssocID="{4B522AA3-3DAA-42AD-AE6E-C97017FA700D}" presName="arrowAndChildren" presStyleCnt="0"/>
      <dgm:spPr/>
      <dgm:t>
        <a:bodyPr/>
        <a:lstStyle/>
        <a:p>
          <a:endParaRPr lang="es-CO"/>
        </a:p>
      </dgm:t>
    </dgm:pt>
    <dgm:pt modelId="{0A658CD6-A85E-4633-B725-81136C2465B8}" type="pres">
      <dgm:prSet presAssocID="{4B522AA3-3DAA-42AD-AE6E-C97017FA700D}" presName="parentTextArrow" presStyleLbl="node1" presStyleIdx="2" presStyleCnt="5" custLinFactNeighborX="1023"/>
      <dgm:spPr/>
      <dgm:t>
        <a:bodyPr/>
        <a:lstStyle/>
        <a:p>
          <a:endParaRPr lang="es-CO"/>
        </a:p>
      </dgm:t>
    </dgm:pt>
    <dgm:pt modelId="{F2A21906-3216-45EF-B068-1631AA687BE9}" type="pres">
      <dgm:prSet presAssocID="{B4558B4E-082D-4742-9D24-C1D47B47638A}" presName="sp" presStyleCnt="0"/>
      <dgm:spPr/>
      <dgm:t>
        <a:bodyPr/>
        <a:lstStyle/>
        <a:p>
          <a:endParaRPr lang="es-CO"/>
        </a:p>
      </dgm:t>
    </dgm:pt>
    <dgm:pt modelId="{D9BFC25C-FFB1-437E-B249-064B67CC98F2}" type="pres">
      <dgm:prSet presAssocID="{1C0B8866-0D70-422B-80F4-3E16A91E9FF7}" presName="arrowAndChildren" presStyleCnt="0"/>
      <dgm:spPr/>
      <dgm:t>
        <a:bodyPr/>
        <a:lstStyle/>
        <a:p>
          <a:endParaRPr lang="es-CO"/>
        </a:p>
      </dgm:t>
    </dgm:pt>
    <dgm:pt modelId="{6A448C88-7BCF-427E-A776-66B79EBBDFEB}" type="pres">
      <dgm:prSet presAssocID="{1C0B8866-0D70-422B-80F4-3E16A91E9FF7}" presName="parentTextArrow" presStyleLbl="node1" presStyleIdx="3" presStyleCnt="5"/>
      <dgm:spPr/>
      <dgm:t>
        <a:bodyPr/>
        <a:lstStyle/>
        <a:p>
          <a:endParaRPr lang="es-CO"/>
        </a:p>
      </dgm:t>
    </dgm:pt>
    <dgm:pt modelId="{AC670990-1896-4B43-9056-5F5EC4BA30F1}" type="pres">
      <dgm:prSet presAssocID="{6109EC4D-9D56-4231-9C1A-BDCF55CC04D9}" presName="sp" presStyleCnt="0"/>
      <dgm:spPr/>
      <dgm:t>
        <a:bodyPr/>
        <a:lstStyle/>
        <a:p>
          <a:endParaRPr lang="es-CO"/>
        </a:p>
      </dgm:t>
    </dgm:pt>
    <dgm:pt modelId="{39274FF8-1779-4DBF-B98C-7761B2EC00DE}" type="pres">
      <dgm:prSet presAssocID="{832652A1-8B86-48D1-88B5-8B3AFCBCF400}" presName="arrowAndChildren" presStyleCnt="0"/>
      <dgm:spPr/>
      <dgm:t>
        <a:bodyPr/>
        <a:lstStyle/>
        <a:p>
          <a:endParaRPr lang="es-CO"/>
        </a:p>
      </dgm:t>
    </dgm:pt>
    <dgm:pt modelId="{22AC286D-2EB2-4F9D-B12E-138A3D676639}" type="pres">
      <dgm:prSet presAssocID="{832652A1-8B86-48D1-88B5-8B3AFCBCF400}" presName="parentTextArrow" presStyleLbl="node1" presStyleIdx="4" presStyleCnt="5" custScaleY="110000" custLinFactNeighborX="-12758" custLinFactNeighborY="-62183"/>
      <dgm:spPr/>
      <dgm:t>
        <a:bodyPr/>
        <a:lstStyle/>
        <a:p>
          <a:endParaRPr lang="es-CO"/>
        </a:p>
      </dgm:t>
    </dgm:pt>
  </dgm:ptLst>
  <dgm:cxnLst>
    <dgm:cxn modelId="{0A037BBF-CBDF-4077-BFF0-3DC67A0828FA}" type="presOf" srcId="{4B522AA3-3DAA-42AD-AE6E-C97017FA700D}" destId="{0A658CD6-A85E-4633-B725-81136C2465B8}" srcOrd="0" destOrd="0" presId="urn:microsoft.com/office/officeart/2005/8/layout/process4"/>
    <dgm:cxn modelId="{B48C477D-8A93-4819-A62D-2938C9BBBAE1}" srcId="{212F256C-BECB-4320-8F26-5AA7FC3D6F79}" destId="{B852A525-EFCE-4FF4-9C9B-913E6C5CCD7D}" srcOrd="3" destOrd="0" parTransId="{83DD241C-C6F9-4041-91B0-894AF121E6F0}" sibTransId="{2625E876-FF92-4443-8A8D-78DCBA9EAD10}"/>
    <dgm:cxn modelId="{678A8F8C-C3EA-4D2F-B6F8-4D774243BADD}" type="presOf" srcId="{B852A525-EFCE-4FF4-9C9B-913E6C5CCD7D}" destId="{15A39526-CFB2-42E2-B8BB-B27893F50270}" srcOrd="0" destOrd="0" presId="urn:microsoft.com/office/officeart/2005/8/layout/process4"/>
    <dgm:cxn modelId="{9EE2A0B0-93D5-41D5-9575-2F8B280A6FFB}" srcId="{212F256C-BECB-4320-8F26-5AA7FC3D6F79}" destId="{1C0B8866-0D70-422B-80F4-3E16A91E9FF7}" srcOrd="1" destOrd="0" parTransId="{72C849F2-FA9F-4A27-B48E-CB72BF9821AC}" sibTransId="{B4558B4E-082D-4742-9D24-C1D47B47638A}"/>
    <dgm:cxn modelId="{D16F8E6D-7160-4580-97DE-1FCD511ABB34}" type="presOf" srcId="{832652A1-8B86-48D1-88B5-8B3AFCBCF400}" destId="{22AC286D-2EB2-4F9D-B12E-138A3D676639}" srcOrd="0" destOrd="0" presId="urn:microsoft.com/office/officeart/2005/8/layout/process4"/>
    <dgm:cxn modelId="{72613990-FFE0-490D-9FEA-F7AA86B2B975}" type="presOf" srcId="{212F256C-BECB-4320-8F26-5AA7FC3D6F79}" destId="{CE836F0F-F800-41BA-A151-FF35D338657D}" srcOrd="0" destOrd="0" presId="urn:microsoft.com/office/officeart/2005/8/layout/process4"/>
    <dgm:cxn modelId="{CC6B3532-0C44-4664-8C9F-A5E52051AF65}" type="presOf" srcId="{1C0B8866-0D70-422B-80F4-3E16A91E9FF7}" destId="{6A448C88-7BCF-427E-A776-66B79EBBDFEB}" srcOrd="0" destOrd="0" presId="urn:microsoft.com/office/officeart/2005/8/layout/process4"/>
    <dgm:cxn modelId="{5580C31F-C49C-4EAE-9A27-D2C3E5B5DC8D}" srcId="{212F256C-BECB-4320-8F26-5AA7FC3D6F79}" destId="{4B522AA3-3DAA-42AD-AE6E-C97017FA700D}" srcOrd="2" destOrd="0" parTransId="{8C296ED1-A724-4DE3-A569-E601D9C0D56B}" sibTransId="{7A99130E-820B-4B11-9C0C-58EDA511F814}"/>
    <dgm:cxn modelId="{CC72303C-E07F-46E3-A8D7-E866F453E1D5}" srcId="{212F256C-BECB-4320-8F26-5AA7FC3D6F79}" destId="{832652A1-8B86-48D1-88B5-8B3AFCBCF400}" srcOrd="0" destOrd="0" parTransId="{CA15578D-8C04-4D38-9092-F71CEEDE7DF2}" sibTransId="{6109EC4D-9D56-4231-9C1A-BDCF55CC04D9}"/>
    <dgm:cxn modelId="{FFAAC94E-11EB-4495-B58A-D2D0A357B61E}" srcId="{212F256C-BECB-4320-8F26-5AA7FC3D6F79}" destId="{460DF747-7D3B-40C3-B2EE-CA40496397D0}" srcOrd="4" destOrd="0" parTransId="{5D6EA902-56F9-4079-9415-223FF2777F48}" sibTransId="{C1AE6041-49AB-4111-8233-D0F882893785}"/>
    <dgm:cxn modelId="{44BD19DC-D2B0-4A53-9CF3-2BA7708B7AD9}" type="presOf" srcId="{460DF747-7D3B-40C3-B2EE-CA40496397D0}" destId="{50F5C77F-7E20-40B2-A1E0-437F0E32A657}" srcOrd="0" destOrd="0" presId="urn:microsoft.com/office/officeart/2005/8/layout/process4"/>
    <dgm:cxn modelId="{0B5A158A-04F4-4C2F-8A73-9139D60FF4ED}" type="presParOf" srcId="{CE836F0F-F800-41BA-A151-FF35D338657D}" destId="{E8F70D82-F146-441F-A77F-03CECC7EFF5C}" srcOrd="0" destOrd="0" presId="urn:microsoft.com/office/officeart/2005/8/layout/process4"/>
    <dgm:cxn modelId="{0D9CF4EB-344F-4AAA-82AF-A1CC2DEBDCAF}" type="presParOf" srcId="{E8F70D82-F146-441F-A77F-03CECC7EFF5C}" destId="{50F5C77F-7E20-40B2-A1E0-437F0E32A657}" srcOrd="0" destOrd="0" presId="urn:microsoft.com/office/officeart/2005/8/layout/process4"/>
    <dgm:cxn modelId="{9C725019-4514-4C4A-968D-D0775CE741FA}" type="presParOf" srcId="{CE836F0F-F800-41BA-A151-FF35D338657D}" destId="{8E375486-55F1-4AF2-9278-BC0BF9335CC4}" srcOrd="1" destOrd="0" presId="urn:microsoft.com/office/officeart/2005/8/layout/process4"/>
    <dgm:cxn modelId="{8FCDEBF4-5468-4AE1-9B56-BEAB747FD28B}" type="presParOf" srcId="{CE836F0F-F800-41BA-A151-FF35D338657D}" destId="{FC96706F-AF72-46BB-98B6-6FC822CDBE91}" srcOrd="2" destOrd="0" presId="urn:microsoft.com/office/officeart/2005/8/layout/process4"/>
    <dgm:cxn modelId="{D125CC85-6D95-4A53-B96B-13B2E693800D}" type="presParOf" srcId="{FC96706F-AF72-46BB-98B6-6FC822CDBE91}" destId="{15A39526-CFB2-42E2-B8BB-B27893F50270}" srcOrd="0" destOrd="0" presId="urn:microsoft.com/office/officeart/2005/8/layout/process4"/>
    <dgm:cxn modelId="{346B7EE3-9C16-4A7C-AAF3-96E7FCC8420F}" type="presParOf" srcId="{CE836F0F-F800-41BA-A151-FF35D338657D}" destId="{29B8CAA4-47FE-435E-9AA7-505243697AA2}" srcOrd="3" destOrd="0" presId="urn:microsoft.com/office/officeart/2005/8/layout/process4"/>
    <dgm:cxn modelId="{8124A3B2-916D-4BA1-83D7-8B5D79F22379}" type="presParOf" srcId="{CE836F0F-F800-41BA-A151-FF35D338657D}" destId="{873F6F46-6E2A-4996-895D-9E8A026918ED}" srcOrd="4" destOrd="0" presId="urn:microsoft.com/office/officeart/2005/8/layout/process4"/>
    <dgm:cxn modelId="{B9E5805D-2F10-49E6-8554-0A5DBA58572A}" type="presParOf" srcId="{873F6F46-6E2A-4996-895D-9E8A026918ED}" destId="{0A658CD6-A85E-4633-B725-81136C2465B8}" srcOrd="0" destOrd="0" presId="urn:microsoft.com/office/officeart/2005/8/layout/process4"/>
    <dgm:cxn modelId="{224582CE-1271-410A-A630-4960FDE8230B}" type="presParOf" srcId="{CE836F0F-F800-41BA-A151-FF35D338657D}" destId="{F2A21906-3216-45EF-B068-1631AA687BE9}" srcOrd="5" destOrd="0" presId="urn:microsoft.com/office/officeart/2005/8/layout/process4"/>
    <dgm:cxn modelId="{DA11B536-8AEC-43B4-93CF-5A1BF7577867}" type="presParOf" srcId="{CE836F0F-F800-41BA-A151-FF35D338657D}" destId="{D9BFC25C-FFB1-437E-B249-064B67CC98F2}" srcOrd="6" destOrd="0" presId="urn:microsoft.com/office/officeart/2005/8/layout/process4"/>
    <dgm:cxn modelId="{D3AE31BE-9B45-4CBD-9464-B7F0C43DF22D}" type="presParOf" srcId="{D9BFC25C-FFB1-437E-B249-064B67CC98F2}" destId="{6A448C88-7BCF-427E-A776-66B79EBBDFEB}" srcOrd="0" destOrd="0" presId="urn:microsoft.com/office/officeart/2005/8/layout/process4"/>
    <dgm:cxn modelId="{42946EE4-10E7-454A-AEC5-1E4FEDBC044A}" type="presParOf" srcId="{CE836F0F-F800-41BA-A151-FF35D338657D}" destId="{AC670990-1896-4B43-9056-5F5EC4BA30F1}" srcOrd="7" destOrd="0" presId="urn:microsoft.com/office/officeart/2005/8/layout/process4"/>
    <dgm:cxn modelId="{9A9515EE-2473-46F6-854F-2004CBBDC169}" type="presParOf" srcId="{CE836F0F-F800-41BA-A151-FF35D338657D}" destId="{39274FF8-1779-4DBF-B98C-7761B2EC00DE}" srcOrd="8" destOrd="0" presId="urn:microsoft.com/office/officeart/2005/8/layout/process4"/>
    <dgm:cxn modelId="{4B51EFDD-DEA3-4060-9AAE-6D536259A1D7}" type="presParOf" srcId="{39274FF8-1779-4DBF-B98C-7761B2EC00DE}" destId="{22AC286D-2EB2-4F9D-B12E-138A3D676639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AC050-A60F-4813-AC39-E240D3A0AD1C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C35101AF-42FF-4C0C-BD5A-BFA217C6A2A6}">
      <dgm:prSet phldrT="[Texto]" custT="1"/>
      <dgm:spPr/>
      <dgm:t>
        <a:bodyPr/>
        <a:lstStyle/>
        <a:p>
          <a:r>
            <a:rPr lang="es-CO" sz="1400" b="1" dirty="0" smtClean="0"/>
            <a:t>* Experiencia en educación certificada</a:t>
          </a:r>
        </a:p>
        <a:p>
          <a:r>
            <a:rPr lang="es-CO" sz="1400" b="1" dirty="0" smtClean="0"/>
            <a:t>* 3 facilitadores profesionales</a:t>
          </a:r>
        </a:p>
        <a:p>
          <a:r>
            <a:rPr lang="es-CO" sz="1400" b="1" dirty="0" smtClean="0"/>
            <a:t>* 60 horas de formación</a:t>
          </a:r>
        </a:p>
        <a:p>
          <a:r>
            <a:rPr lang="es-CO" sz="1400" b="1" dirty="0" smtClean="0"/>
            <a:t>* 10 días para contestar</a:t>
          </a:r>
        </a:p>
        <a:p>
          <a:r>
            <a:rPr lang="es-CO" sz="1400" b="1" dirty="0" smtClean="0"/>
            <a:t>* 3 años de acreditación</a:t>
          </a:r>
        </a:p>
        <a:p>
          <a:r>
            <a:rPr lang="es-CO" sz="1400" b="1" dirty="0" smtClean="0"/>
            <a:t>* Renovación 1 mes y Sanción 6 meses</a:t>
          </a:r>
        </a:p>
        <a:p>
          <a:r>
            <a:rPr lang="es-CO" sz="1400" b="1" dirty="0" smtClean="0"/>
            <a:t>* Revocatoria de acreditación y sanciones</a:t>
          </a:r>
        </a:p>
        <a:p>
          <a:r>
            <a:rPr lang="es-CO" sz="1400" b="1" dirty="0" smtClean="0"/>
            <a:t>* Mesa regional de educación solidaria</a:t>
          </a:r>
        </a:p>
        <a:p>
          <a:endParaRPr lang="es-CO" sz="1200" dirty="0" smtClean="0"/>
        </a:p>
        <a:p>
          <a:endParaRPr lang="es-CO" sz="1200" dirty="0"/>
        </a:p>
      </dgm:t>
    </dgm:pt>
    <dgm:pt modelId="{F4B21357-A578-4200-A41A-705F395CE02F}" type="parTrans" cxnId="{8FE1AD61-C6B2-43AF-B0A2-BB9FDEC5020D}">
      <dgm:prSet/>
      <dgm:spPr/>
      <dgm:t>
        <a:bodyPr/>
        <a:lstStyle/>
        <a:p>
          <a:endParaRPr lang="es-CO"/>
        </a:p>
      </dgm:t>
    </dgm:pt>
    <dgm:pt modelId="{7676BF60-53C2-4020-BFBD-30AA5269EFFA}" type="sibTrans" cxnId="{8FE1AD61-C6B2-43AF-B0A2-BB9FDEC5020D}">
      <dgm:prSet/>
      <dgm:spPr/>
      <dgm:t>
        <a:bodyPr/>
        <a:lstStyle/>
        <a:p>
          <a:endParaRPr lang="es-CO"/>
        </a:p>
      </dgm:t>
    </dgm:pt>
    <dgm:pt modelId="{715228CE-1119-4B9D-8882-04787F47C809}">
      <dgm:prSet phldrT="[Texto]" custT="1"/>
      <dgm:spPr/>
      <dgm:t>
        <a:bodyPr/>
        <a:lstStyle/>
        <a:p>
          <a:r>
            <a:rPr lang="es-CO" sz="1400" dirty="0" smtClean="0"/>
            <a:t>* No existía</a:t>
          </a:r>
        </a:p>
        <a:p>
          <a:r>
            <a:rPr lang="es-CO" sz="1400" dirty="0" smtClean="0"/>
            <a:t>* 1 facilitador</a:t>
          </a:r>
        </a:p>
        <a:p>
          <a:r>
            <a:rPr lang="es-CO" sz="1400" dirty="0" smtClean="0"/>
            <a:t>* 20 horas (el básico)</a:t>
          </a:r>
        </a:p>
        <a:p>
          <a:r>
            <a:rPr lang="es-CO" sz="1400" dirty="0" smtClean="0"/>
            <a:t>* 30 días para contestar</a:t>
          </a:r>
        </a:p>
        <a:p>
          <a:r>
            <a:rPr lang="es-CO" sz="1400" dirty="0" smtClean="0"/>
            <a:t>* 4 años de acreditación</a:t>
          </a:r>
        </a:p>
        <a:p>
          <a:r>
            <a:rPr lang="es-CO" sz="1400" dirty="0" smtClean="0"/>
            <a:t>* Renovación 2 meses y no existía sanciones</a:t>
          </a:r>
        </a:p>
        <a:p>
          <a:r>
            <a:rPr lang="es-CO" sz="1400" dirty="0" smtClean="0"/>
            <a:t>*No existía</a:t>
          </a:r>
        </a:p>
        <a:p>
          <a:r>
            <a:rPr lang="es-CO" sz="1400" dirty="0" smtClean="0"/>
            <a:t>* Consejo Pedagógico</a:t>
          </a:r>
          <a:endParaRPr lang="es-CO" sz="1400" dirty="0"/>
        </a:p>
      </dgm:t>
    </dgm:pt>
    <dgm:pt modelId="{F5B148BE-E6B1-4610-944E-38077097FE73}" type="parTrans" cxnId="{1EDAF66C-DFBD-4C12-8A5A-81C62BE6B213}">
      <dgm:prSet/>
      <dgm:spPr/>
      <dgm:t>
        <a:bodyPr/>
        <a:lstStyle/>
        <a:p>
          <a:endParaRPr lang="es-CO"/>
        </a:p>
      </dgm:t>
    </dgm:pt>
    <dgm:pt modelId="{BD3E9D96-933B-43B3-B9EF-F91AF01845C4}" type="sibTrans" cxnId="{1EDAF66C-DFBD-4C12-8A5A-81C62BE6B213}">
      <dgm:prSet/>
      <dgm:spPr/>
      <dgm:t>
        <a:bodyPr/>
        <a:lstStyle/>
        <a:p>
          <a:endParaRPr lang="es-CO"/>
        </a:p>
      </dgm:t>
    </dgm:pt>
    <dgm:pt modelId="{5A89CBB2-8DDC-481C-BC6E-FDC377E2C9CE}" type="pres">
      <dgm:prSet presAssocID="{F62AC050-A60F-4813-AC39-E240D3A0AD1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7081EF8-ECCA-4D99-A075-9A706DC8B174}" type="pres">
      <dgm:prSet presAssocID="{F62AC050-A60F-4813-AC39-E240D3A0AD1C}" presName="Background" presStyleLbl="bgImgPlace1" presStyleIdx="0" presStyleCnt="1" custScaleX="107635"/>
      <dgm:spPr/>
    </dgm:pt>
    <dgm:pt modelId="{B47E711A-4FD4-4DCE-8799-1F76CF4D1980}" type="pres">
      <dgm:prSet presAssocID="{F62AC050-A60F-4813-AC39-E240D3A0AD1C}" presName="ParentText1" presStyleLbl="revTx" presStyleIdx="0" presStyleCnt="2" custScaleX="115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E1FCA2-46F4-4738-BDEE-7FED4B07F2B9}" type="pres">
      <dgm:prSet presAssocID="{F62AC050-A60F-4813-AC39-E240D3A0AD1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8B4786-C14D-46BC-9075-987B0345E611}" type="pres">
      <dgm:prSet presAssocID="{F62AC050-A60F-4813-AC39-E240D3A0AD1C}" presName="Plus" presStyleLbl="alignNode1" presStyleIdx="0" presStyleCnt="2" custLinFactNeighborX="0" custLinFactNeighborY="-14178"/>
      <dgm:spPr/>
    </dgm:pt>
    <dgm:pt modelId="{71F61AFC-6AE8-48C2-952C-7605B1412D3A}" type="pres">
      <dgm:prSet presAssocID="{F62AC050-A60F-4813-AC39-E240D3A0AD1C}" presName="Minus" presStyleLbl="alignNode1" presStyleIdx="1" presStyleCnt="2"/>
      <dgm:spPr/>
    </dgm:pt>
    <dgm:pt modelId="{0F901A00-CBED-44B7-81AD-93D01F43E9A5}" type="pres">
      <dgm:prSet presAssocID="{F62AC050-A60F-4813-AC39-E240D3A0AD1C}" presName="Divider" presStyleLbl="parChTrans1D1" presStyleIdx="0" presStyleCnt="1"/>
      <dgm:spPr/>
    </dgm:pt>
  </dgm:ptLst>
  <dgm:cxnLst>
    <dgm:cxn modelId="{A31B417F-8AEF-4B03-9ECD-60A736D59439}" type="presOf" srcId="{C35101AF-42FF-4C0C-BD5A-BFA217C6A2A6}" destId="{B47E711A-4FD4-4DCE-8799-1F76CF4D1980}" srcOrd="0" destOrd="0" presId="urn:microsoft.com/office/officeart/2009/3/layout/PlusandMinus"/>
    <dgm:cxn modelId="{AC7B9415-94DC-4F64-8042-E043F39A9133}" type="presOf" srcId="{715228CE-1119-4B9D-8882-04787F47C809}" destId="{D4E1FCA2-46F4-4738-BDEE-7FED4B07F2B9}" srcOrd="0" destOrd="0" presId="urn:microsoft.com/office/officeart/2009/3/layout/PlusandMinus"/>
    <dgm:cxn modelId="{8FE1AD61-C6B2-43AF-B0A2-BB9FDEC5020D}" srcId="{F62AC050-A60F-4813-AC39-E240D3A0AD1C}" destId="{C35101AF-42FF-4C0C-BD5A-BFA217C6A2A6}" srcOrd="0" destOrd="0" parTransId="{F4B21357-A578-4200-A41A-705F395CE02F}" sibTransId="{7676BF60-53C2-4020-BFBD-30AA5269EFFA}"/>
    <dgm:cxn modelId="{1EDAF66C-DFBD-4C12-8A5A-81C62BE6B213}" srcId="{F62AC050-A60F-4813-AC39-E240D3A0AD1C}" destId="{715228CE-1119-4B9D-8882-04787F47C809}" srcOrd="1" destOrd="0" parTransId="{F5B148BE-E6B1-4610-944E-38077097FE73}" sibTransId="{BD3E9D96-933B-43B3-B9EF-F91AF01845C4}"/>
    <dgm:cxn modelId="{FBF2F713-D852-4711-846E-77F8AE53B036}" type="presOf" srcId="{F62AC050-A60F-4813-AC39-E240D3A0AD1C}" destId="{5A89CBB2-8DDC-481C-BC6E-FDC377E2C9CE}" srcOrd="0" destOrd="0" presId="urn:microsoft.com/office/officeart/2009/3/layout/PlusandMinus"/>
    <dgm:cxn modelId="{D4BB1614-63D4-4304-A0D9-32CD4B03CC58}" type="presParOf" srcId="{5A89CBB2-8DDC-481C-BC6E-FDC377E2C9CE}" destId="{77081EF8-ECCA-4D99-A075-9A706DC8B174}" srcOrd="0" destOrd="0" presId="urn:microsoft.com/office/officeart/2009/3/layout/PlusandMinus"/>
    <dgm:cxn modelId="{E374B734-6B8B-4355-AD53-2C27B88FBB2B}" type="presParOf" srcId="{5A89CBB2-8DDC-481C-BC6E-FDC377E2C9CE}" destId="{B47E711A-4FD4-4DCE-8799-1F76CF4D1980}" srcOrd="1" destOrd="0" presId="urn:microsoft.com/office/officeart/2009/3/layout/PlusandMinus"/>
    <dgm:cxn modelId="{84EE7A94-98AC-42DF-B626-B95E58A038E0}" type="presParOf" srcId="{5A89CBB2-8DDC-481C-BC6E-FDC377E2C9CE}" destId="{D4E1FCA2-46F4-4738-BDEE-7FED4B07F2B9}" srcOrd="2" destOrd="0" presId="urn:microsoft.com/office/officeart/2009/3/layout/PlusandMinus"/>
    <dgm:cxn modelId="{E51237DD-E502-4974-8615-B768B634925F}" type="presParOf" srcId="{5A89CBB2-8DDC-481C-BC6E-FDC377E2C9CE}" destId="{428B4786-C14D-46BC-9075-987B0345E611}" srcOrd="3" destOrd="0" presId="urn:microsoft.com/office/officeart/2009/3/layout/PlusandMinus"/>
    <dgm:cxn modelId="{F1A2C3D1-6C69-4E58-BEAE-615715C3F943}" type="presParOf" srcId="{5A89CBB2-8DDC-481C-BC6E-FDC377E2C9CE}" destId="{71F61AFC-6AE8-48C2-952C-7605B1412D3A}" srcOrd="4" destOrd="0" presId="urn:microsoft.com/office/officeart/2009/3/layout/PlusandMinus"/>
    <dgm:cxn modelId="{BC1D1297-C083-49DA-B055-98FA6500EA9B}" type="presParOf" srcId="{5A89CBB2-8DDC-481C-BC6E-FDC377E2C9CE}" destId="{0F901A00-CBED-44B7-81AD-93D01F43E9A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81EF8-ECCA-4D99-A075-9A706DC8B174}">
      <dsp:nvSpPr>
        <dsp:cNvPr id="0" name=""/>
        <dsp:cNvSpPr/>
      </dsp:nvSpPr>
      <dsp:spPr>
        <a:xfrm>
          <a:off x="403645" y="1077889"/>
          <a:ext cx="6656074" cy="319581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7E711A-4FD4-4DCE-8799-1F76CF4D1980}">
      <dsp:nvSpPr>
        <dsp:cNvPr id="0" name=""/>
        <dsp:cNvSpPr/>
      </dsp:nvSpPr>
      <dsp:spPr>
        <a:xfrm>
          <a:off x="608564" y="1451643"/>
          <a:ext cx="3303538" cy="273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* Experiencia en educación certificada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* 3 facilitadores profesionales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* 60 horas de formación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* 10 días para contestar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* 3 años de acreditación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* Renovación 1 mes y Sanción 6 meses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* Revocatoria de acreditación y sanciones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* Mesa regional de educación solidaria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/>
        </a:p>
      </dsp:txBody>
      <dsp:txXfrm>
        <a:off x="608564" y="1451643"/>
        <a:ext cx="3303538" cy="2733983"/>
      </dsp:txXfrm>
    </dsp:sp>
    <dsp:sp modelId="{D4E1FCA2-46F4-4738-BDEE-7FED4B07F2B9}">
      <dsp:nvSpPr>
        <dsp:cNvPr id="0" name=""/>
        <dsp:cNvSpPr/>
      </dsp:nvSpPr>
      <dsp:spPr>
        <a:xfrm>
          <a:off x="3760114" y="1451643"/>
          <a:ext cx="2871618" cy="273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* No existía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* 1 facilitador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* 20 horas (el básico)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* 30 días para contestar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* 4 años de acreditación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* Renovación 2 meses y no existía sanciones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*No existía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* Consejo Pedagógico</a:t>
          </a:r>
          <a:endParaRPr lang="es-CO" sz="1400" kern="1200" dirty="0"/>
        </a:p>
      </dsp:txBody>
      <dsp:txXfrm>
        <a:off x="3760114" y="1451643"/>
        <a:ext cx="2871618" cy="2733983"/>
      </dsp:txXfrm>
    </dsp:sp>
    <dsp:sp modelId="{428B4786-C14D-46BC-9075-987B0345E611}">
      <dsp:nvSpPr>
        <dsp:cNvPr id="0" name=""/>
        <dsp:cNvSpPr/>
      </dsp:nvSpPr>
      <dsp:spPr>
        <a:xfrm>
          <a:off x="0" y="267015"/>
          <a:ext cx="1208354" cy="1208354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F61AFC-6AE8-48C2-952C-7605B1412D3A}">
      <dsp:nvSpPr>
        <dsp:cNvPr id="0" name=""/>
        <dsp:cNvSpPr/>
      </dsp:nvSpPr>
      <dsp:spPr>
        <a:xfrm>
          <a:off x="5970692" y="872889"/>
          <a:ext cx="1137274" cy="389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901A00-CBED-44B7-81AD-93D01F43E9A5}">
      <dsp:nvSpPr>
        <dsp:cNvPr id="0" name=""/>
        <dsp:cNvSpPr/>
      </dsp:nvSpPr>
      <dsp:spPr>
        <a:xfrm>
          <a:off x="3731682" y="1457489"/>
          <a:ext cx="710" cy="261121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0.86772</cdr:x>
      <cdr:y>0.17241</cdr:y>
    </cdr:from>
    <cdr:to>
      <cdr:x>1</cdr:x>
      <cdr:y>0.28873</cdr:y>
    </cdr:to>
    <cdr:sp macro="" textlink="">
      <cdr:nvSpPr>
        <cdr:cNvPr id="2" name="CuadroTexto 3"/>
        <cdr:cNvSpPr txBox="1"/>
      </cdr:nvSpPr>
      <cdr:spPr>
        <a:xfrm xmlns:a="http://schemas.openxmlformats.org/drawingml/2006/main">
          <a:off x="6248300" y="720080"/>
          <a:ext cx="952500" cy="48577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400" b="1" dirty="0"/>
            <a:t>13,5%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304C8-7882-4894-B248-AAE2C9542C43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D4EB-1833-4FBE-9973-46431DC5AC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6814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90621-E622-401D-8FF8-1ED61F4FD434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CO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8A1E11-D383-4906-A947-91303E12AC3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081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A1E11-D383-4906-A947-91303E12AC3C}" type="slidenum">
              <a:rPr lang="es-CO" smtClean="0"/>
              <a:pPr>
                <a:defRPr/>
              </a:pPr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67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50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26E3FC-87CF-4DE0-B439-A3BBF70CEA04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850B9-00FB-4CAD-9CE2-26FE3D90BF0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42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A8CD61-FE73-489F-A946-558C77CE87E0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C22F-F026-4369-B5EA-0FC5B9A967C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527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8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096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952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295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022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33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5783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768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D344D8-2ECD-4D42-8276-86ECA68FA290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0863-3A98-47F6-8F26-A0EE67DD850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48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18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824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6290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7092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396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19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50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0536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2622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27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06D1A1-1FDA-4560-A1F8-8764D9AADDD5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FA09-4A95-47DA-95EB-DCE78AF08BF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17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3064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030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4707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7610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7083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848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862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969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3160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79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1D421D-F7D8-46B9-908D-050202511E7A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BEDF-ABA0-420D-8CA2-B657B9C39D1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383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83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0533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548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954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7622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126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7CD179-05B8-488B-B3C6-727538ACEF91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3878C1-39DD-46E5-B08F-401E80B5753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9498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A27EDA-81F5-4BAD-8D56-741F2C0DAE31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7E143A-A85A-4B3C-B9E9-31D0EAC1294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7845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9C41C2-3380-4B91-9EBE-2E6681766DE4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A0EFF6-5A43-4037-9A0E-7107E33993D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9308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5070A0-65AC-46F5-B65A-68CAFA52B60C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379436-3165-49A8-9220-AFA2BF8EFF2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97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A58317-5B3D-4B19-9059-9548DFE7A5F4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0A564-9C3C-4C3F-9904-AC1C86810E3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5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15C241-230E-4637-8549-4C4EC87D0C10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74484F-6FB8-4667-A641-DE04D1D596A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889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0FF7F3-DD60-4374-BAC5-3A9EB2CE7D6D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67A679-58EB-43D3-8870-3B483C7975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2034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CE0D01-DECE-435D-8B37-601AA4153F6D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5B757D-4961-4D80-A910-E8E551DEDCD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918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4E4FB0-C1CE-4D4A-A7AF-62A0992709D9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FDFA89-5006-4FE6-A849-1A2DC8E995E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027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0444F7-7DBE-434E-A7B3-46DA3500DF2E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EF38A3-E9CC-4AA0-84AF-36DF948FB51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179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AD813B-7D56-4162-9B62-D948A5804BD5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35AD1C-EFBD-441F-8C48-A2A5691F003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749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748204-E3E4-466C-AF6D-A3649929FE94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B5C5ED-5BB6-4F4B-88CC-A818E9A4432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AEB3A2-ACDB-4B55-8CC9-AAF4A563526B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AF4FC-F38F-443C-BFD6-C052CF99E46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177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934021-FB14-4D46-B7C0-CBE660EFE2D4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84D3-CFA5-4415-A6FB-BB6BCB34F38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6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0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01C08E-B36B-4704-9BF2-F32C2755DCA5}" type="datetimeFigureOut">
              <a:rPr lang="es-CO"/>
              <a:pPr>
                <a:defRPr/>
              </a:pPr>
              <a:t>28/04/2016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F62C-2AD5-42E9-B69D-4FDDD26AB14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517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MX" altLang="es-CO" smtClean="0">
                <a:latin typeface="Arial" pitchFamily="34" charset="0"/>
                <a:cs typeface="Arial" pitchFamily="34" charset="0"/>
              </a:rPr>
              <a:t> </a:t>
            </a:r>
            <a:endParaRPr lang="es-ES" altLang="es-C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624638"/>
            <a:ext cx="4318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20000"/>
              </a:spcBef>
              <a:spcAft>
                <a:spcPts val="0"/>
              </a:spcAft>
              <a:defRPr sz="900" b="1" u="none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EBF4A-EFEB-40F4-9812-EECF69E7745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6480175"/>
            <a:ext cx="9144000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  <a:cs typeface="+mn-cs"/>
            </a:endParaRPr>
          </a:p>
        </p:txBody>
      </p:sp>
      <p:pic>
        <p:nvPicPr>
          <p:cNvPr id="7" name="Picture 2" descr="C:\Users\jorge.munoz\Documents\PLANEACION\SGS\SELLOS COLOR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5"/>
            <a:ext cx="1598984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 userDrawn="1"/>
        </p:nvSpPr>
        <p:spPr>
          <a:xfrm>
            <a:off x="0" y="6560507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“Organizaciones Solidarias: un instrumento para la paz”</a:t>
            </a:r>
            <a:endParaRPr lang="es-CO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 descr="C:\Users\jorge.munoz\AppData\Local\Microsoft\Windows\Temporary Internet Files\Content.Word\Logo 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203724" cy="6953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6072-249C-433F-A979-39CD885B39CA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65D90-59DC-458E-BCFE-6CCCE87FE9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9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4DB-151F-4528-824C-0AC0923937B8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18DF-C171-4B62-B3D2-339F47E7C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3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BF125-2139-4586-8E7F-640116152A80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9E32-1DFC-442B-9121-87300813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6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184" y="1766431"/>
            <a:ext cx="8229600" cy="4421087"/>
          </a:xfrm>
        </p:spPr>
        <p:txBody>
          <a:bodyPr/>
          <a:lstStyle/>
          <a:p>
            <a:pPr marL="0" indent="0">
              <a:buNone/>
            </a:pPr>
            <a:r>
              <a:rPr lang="es-CO" sz="2800" dirty="0" smtClean="0"/>
              <a:t>Es un </a:t>
            </a:r>
            <a:r>
              <a:rPr lang="es-CO" sz="2800" dirty="0"/>
              <a:t>instrumento de tipo preventivo para el control de la gestión, su metodología incluye </a:t>
            </a:r>
            <a:r>
              <a:rPr lang="es-CO" sz="2800" dirty="0" smtClean="0"/>
              <a:t>cinco componentes </a:t>
            </a:r>
            <a:r>
              <a:rPr lang="es-CO" sz="2800" dirty="0"/>
              <a:t>autónomos e independientes, que contienen parámetros y soporte normativo propio</a:t>
            </a:r>
            <a:r>
              <a:rPr lang="es-CO" sz="2800" dirty="0" smtClean="0"/>
              <a:t>..</a:t>
            </a:r>
            <a:endParaRPr lang="es-CO" sz="2800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0800000" flipV="1">
            <a:off x="1115616" y="836712"/>
            <a:ext cx="6624736" cy="104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algn="r" defTabSz="914400" eaLnBrk="1" latinLnBrk="0" hangingPunct="1">
              <a:lnSpc>
                <a:spcPts val="3500"/>
              </a:lnSpc>
              <a:buNone/>
              <a:defRPr sz="3600" b="1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Plan Anti corrupción y de Atención al ciudadano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4038600" cy="17335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04965" y="3573016"/>
            <a:ext cx="172819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DECRETO 124 DE 2016</a:t>
            </a:r>
          </a:p>
        </p:txBody>
      </p:sp>
    </p:spTree>
    <p:extLst>
      <p:ext uri="{BB962C8B-B14F-4D97-AF65-F5344CB8AC3E}">
        <p14:creationId xmlns:p14="http://schemas.microsoft.com/office/powerpoint/2010/main" val="27726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53503"/>
            <a:ext cx="2808312" cy="2106234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4322147" y="3501008"/>
            <a:ext cx="1424822" cy="49989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5936687" y="1271359"/>
            <a:ext cx="224443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b="1">
                <a:ln/>
              </a:defRPr>
            </a:lvl1pPr>
          </a:lstStyle>
          <a:p>
            <a:r>
              <a:rPr lang="es-CO" dirty="0"/>
              <a:t>Socialización con la Ciudadanía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70" y="2115990"/>
            <a:ext cx="1584176" cy="13315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9" y="1772816"/>
            <a:ext cx="3657615" cy="178548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 rot="10800000" flipV="1">
            <a:off x="4427817" y="157335"/>
            <a:ext cx="4464496" cy="104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algn="r" defTabSz="914400" eaLnBrk="1" latinLnBrk="0" hangingPunct="1">
              <a:lnSpc>
                <a:spcPts val="3500"/>
              </a:lnSpc>
              <a:buNone/>
              <a:defRPr sz="3600" b="1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dirty="0"/>
              <a:t>Plan Anti corrupción y de Atención al ciudadano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16279" y="1271359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b="1" dirty="0" smtClean="0">
                <a:ln/>
              </a:rPr>
              <a:t>Propuesta y Publicación del Plan</a:t>
            </a:r>
            <a:endParaRPr lang="es-CO" b="1" dirty="0">
              <a:ln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849337" y="3189439"/>
            <a:ext cx="1301665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i="1" dirty="0" smtClean="0"/>
              <a:t>Encuesta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i="1" dirty="0" smtClean="0"/>
              <a:t>Redes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i="1" dirty="0" smtClean="0"/>
              <a:t>Boletines</a:t>
            </a:r>
            <a:endParaRPr lang="es-CO" sz="1400" i="1" dirty="0"/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631737071"/>
              </p:ext>
            </p:extLst>
          </p:nvPr>
        </p:nvGraphicFramePr>
        <p:xfrm>
          <a:off x="1025694" y="3666492"/>
          <a:ext cx="2954151" cy="193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CuadroTexto 28"/>
          <p:cNvSpPr txBox="1"/>
          <p:nvPr/>
        </p:nvSpPr>
        <p:spPr>
          <a:xfrm rot="16200000">
            <a:off x="-219094" y="4393738"/>
            <a:ext cx="17336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COMPONENTES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28" y="1784958"/>
            <a:ext cx="1654779" cy="1654779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r="20261" b="1576"/>
          <a:stretch/>
        </p:blipFill>
        <p:spPr bwMode="auto">
          <a:xfrm>
            <a:off x="5321988" y="3487235"/>
            <a:ext cx="3282460" cy="2750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393995" y="1143124"/>
            <a:ext cx="31384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b="1">
                <a:ln/>
              </a:defRPr>
            </a:lvl1pPr>
          </a:lstStyle>
          <a:p>
            <a:r>
              <a:rPr lang="es-CO" dirty="0"/>
              <a:t>Elaboración y Publicación en Firme del Plan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 rot="10800000" flipV="1">
            <a:off x="4427817" y="157335"/>
            <a:ext cx="4464496" cy="104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algn="r" defTabSz="914400" eaLnBrk="1" latinLnBrk="0" hangingPunct="1">
              <a:lnSpc>
                <a:spcPts val="3500"/>
              </a:lnSpc>
              <a:buNone/>
              <a:defRPr sz="3600" b="1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dirty="0"/>
              <a:t>Plan Anti corrupción y de Atención al ciudadano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989656"/>
            <a:ext cx="2036661" cy="158336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540" y="1840452"/>
            <a:ext cx="2017951" cy="180457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85208" y="1198882"/>
            <a:ext cx="365797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b="1">
                <a:ln/>
              </a:defRPr>
            </a:lvl1pPr>
          </a:lstStyle>
          <a:p>
            <a:r>
              <a:rPr lang="es-CO" dirty="0"/>
              <a:t>Resultados Encuesta y Participación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788252" y="3500622"/>
            <a:ext cx="2316445" cy="2206688"/>
            <a:chOff x="746881" y="3276155"/>
            <a:chExt cx="2817007" cy="296115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911" y="4053568"/>
              <a:ext cx="1254977" cy="1352154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81" y="4053568"/>
              <a:ext cx="1254977" cy="1352154"/>
            </a:xfrm>
            <a:prstGeom prst="rect">
              <a:avLst/>
            </a:prstGeom>
          </p:spPr>
        </p:pic>
        <p:sp>
          <p:nvSpPr>
            <p:cNvPr id="26" name="Flecha circular 25"/>
            <p:cNvSpPr/>
            <p:nvPr/>
          </p:nvSpPr>
          <p:spPr>
            <a:xfrm>
              <a:off x="1419785" y="3276155"/>
              <a:ext cx="1406593" cy="1231569"/>
            </a:xfrm>
            <a:prstGeom prst="circular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7" name="Flecha circular 26"/>
            <p:cNvSpPr/>
            <p:nvPr/>
          </p:nvSpPr>
          <p:spPr>
            <a:xfrm flipH="1" flipV="1">
              <a:off x="1419577" y="4966603"/>
              <a:ext cx="1406800" cy="1270709"/>
            </a:xfrm>
            <a:prstGeom prst="circular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28" name="Flecha derecha 27"/>
          <p:cNvSpPr/>
          <p:nvPr/>
        </p:nvSpPr>
        <p:spPr>
          <a:xfrm>
            <a:off x="3745315" y="2987341"/>
            <a:ext cx="1424822" cy="49989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/>
          <p:cNvSpPr txBox="1"/>
          <p:nvPr/>
        </p:nvSpPr>
        <p:spPr>
          <a:xfrm>
            <a:off x="381490" y="1679468"/>
            <a:ext cx="1488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¿</a:t>
            </a:r>
            <a:r>
              <a:rPr lang="es-CO" sz="900" dirty="0" smtClean="0"/>
              <a:t>Está </a:t>
            </a:r>
            <a:r>
              <a:rPr lang="es-CO" sz="900" dirty="0"/>
              <a:t>Ud. De acuerdo con el Plan Anticorrupción y de Atención al </a:t>
            </a:r>
            <a:r>
              <a:rPr lang="es-CO" sz="900" dirty="0" smtClean="0"/>
              <a:t>Ciudadano?</a:t>
            </a:r>
            <a:endParaRPr lang="es-CO" sz="9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144163" y="1768986"/>
            <a:ext cx="167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900"/>
            </a:lvl1pPr>
          </a:lstStyle>
          <a:p>
            <a:r>
              <a:rPr lang="es-CO" dirty="0"/>
              <a:t>¿</a:t>
            </a:r>
            <a:r>
              <a:rPr lang="es-CO" dirty="0" smtClean="0"/>
              <a:t>Está </a:t>
            </a:r>
            <a:r>
              <a:rPr lang="es-CO" dirty="0"/>
              <a:t>Ud. De acuerdo con los riesgos de </a:t>
            </a:r>
            <a:r>
              <a:rPr lang="es-CO" dirty="0" smtClean="0"/>
              <a:t>corrupción?</a:t>
            </a:r>
            <a:endParaRPr lang="es-CO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540383" y="3662380"/>
            <a:ext cx="172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16 Ciudadanos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544746" y="5087600"/>
            <a:ext cx="189502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i="1" dirty="0" smtClean="0"/>
              <a:t>Con base en las sugerencias y observaciones recibidas se realizaron algunos cambios para la elaboración final del Plan y por parte de la Unidad envió agradecimientos por la participación.</a:t>
            </a:r>
            <a:endParaRPr lang="es-CO" sz="1050" i="1" dirty="0"/>
          </a:p>
        </p:txBody>
      </p:sp>
    </p:spTree>
    <p:extLst>
      <p:ext uri="{BB962C8B-B14F-4D97-AF65-F5344CB8AC3E}">
        <p14:creationId xmlns:p14="http://schemas.microsoft.com/office/powerpoint/2010/main" val="6562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/>
          </p:nvPr>
        </p:nvGraphicFramePr>
        <p:xfrm>
          <a:off x="899592" y="1196752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87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646140" y="1257301"/>
            <a:ext cx="3864447" cy="4832351"/>
          </a:xfrm>
        </p:spPr>
        <p:txBody>
          <a:bodyPr>
            <a:normAutofit/>
          </a:bodyPr>
          <a:lstStyle/>
          <a:p>
            <a:pPr lvl="0"/>
            <a:endParaRPr lang="es-CO" sz="1600" b="1" i="1" dirty="0" smtClean="0"/>
          </a:p>
          <a:p>
            <a:pPr lvl="0" algn="ctr"/>
            <a:endParaRPr lang="es-CO" sz="16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43518"/>
              </p:ext>
            </p:extLst>
          </p:nvPr>
        </p:nvGraphicFramePr>
        <p:xfrm>
          <a:off x="4852085" y="1666802"/>
          <a:ext cx="3779882" cy="922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9882"/>
              </a:tblGrid>
              <a:tr h="31951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110 de 2016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medio de la cual se establecen los fundamentos, criterios, parámetros y requisitos para impartir cursos de inducción y educación en economía solidaria, y la expedición de los certificados de acreditación sobre educación en teoría y práctica de la misma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4249280"/>
              </p:ext>
            </p:extLst>
          </p:nvPr>
        </p:nvGraphicFramePr>
        <p:xfrm>
          <a:off x="1524000" y="1604359"/>
          <a:ext cx="7107967" cy="471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 rot="10800000" flipV="1">
            <a:off x="4427817" y="157335"/>
            <a:ext cx="4464496" cy="104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algn="r" defTabSz="914400" eaLnBrk="1" latinLnBrk="0" hangingPunct="1">
              <a:lnSpc>
                <a:spcPts val="3500"/>
              </a:lnSpc>
              <a:buNone/>
              <a:defRPr sz="3600" b="1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dirty="0"/>
              <a:t>Plan Anti corrupción y de Atención al ciudadano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79512" y="1257301"/>
            <a:ext cx="3311020" cy="603052"/>
            <a:chOff x="0" y="423243"/>
            <a:chExt cx="2954150" cy="387103"/>
          </a:xfrm>
          <a:solidFill>
            <a:srgbClr val="0070C0"/>
          </a:solidFill>
        </p:grpSpPr>
        <p:sp>
          <p:nvSpPr>
            <p:cNvPr id="11" name="Llamada de flecha hacia arriba 10"/>
            <p:cNvSpPr/>
            <p:nvPr/>
          </p:nvSpPr>
          <p:spPr>
            <a:xfrm rot="10800000">
              <a:off x="0" y="423243"/>
              <a:ext cx="2954150" cy="387103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</p:sp>
        <p:sp>
          <p:nvSpPr>
            <p:cNvPr id="12" name="Llamada de flecha hacia arriba 4"/>
            <p:cNvSpPr/>
            <p:nvPr/>
          </p:nvSpPr>
          <p:spPr>
            <a:xfrm rot="21600000">
              <a:off x="0" y="423243"/>
              <a:ext cx="2954150" cy="2515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/>
                <a:t>Racionalización de Trámites</a:t>
              </a:r>
              <a:endParaRPr lang="es-CO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DE DIAPOSITIV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DIAPOSITIVAS</Template>
  <TotalTime>408</TotalTime>
  <Words>322</Words>
  <Application>Microsoft Office PowerPoint</Application>
  <PresentationFormat>Presentación en pantalla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PRESENTACIÓN DE DIAPOSITIVAS</vt:lpstr>
      <vt:lpstr>1_Diseño personalizado</vt:lpstr>
      <vt:lpstr>2_Diseño personalizado</vt:lpstr>
      <vt:lpstr>3_Diseño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Ismael Muñoz Rodriguez</dc:creator>
  <cp:lastModifiedBy>Maria del Pilar Bernal Cifuentes</cp:lastModifiedBy>
  <cp:revision>29</cp:revision>
  <dcterms:created xsi:type="dcterms:W3CDTF">2015-09-04T14:08:19Z</dcterms:created>
  <dcterms:modified xsi:type="dcterms:W3CDTF">2016-04-28T17:42:51Z</dcterms:modified>
</cp:coreProperties>
</file>