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57" r:id="rId3"/>
    <p:sldId id="271" r:id="rId4"/>
    <p:sldId id="272" r:id="rId5"/>
    <p:sldId id="269" r:id="rId6"/>
    <p:sldId id="273" r:id="rId7"/>
    <p:sldId id="274" r:id="rId8"/>
    <p:sldId id="275" r:id="rId9"/>
    <p:sldId id="276" r:id="rId10"/>
    <p:sldId id="277" r:id="rId11"/>
    <p:sldId id="278" r:id="rId12"/>
    <p:sldId id="270"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02"/>
      </p:cViewPr>
      <p:guideLst/>
    </p:cSldViewPr>
  </p:slid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F256C-BECB-4320-8F26-5AA7FC3D6F79}" type="doc">
      <dgm:prSet loTypeId="urn:microsoft.com/office/officeart/2005/8/layout/process4" loCatId="process" qsTypeId="urn:microsoft.com/office/officeart/2005/8/quickstyle/simple1" qsCatId="simple" csTypeId="urn:microsoft.com/office/officeart/2005/8/colors/accent2_5" csCatId="accent2" phldr="1"/>
      <dgm:spPr/>
      <dgm:t>
        <a:bodyPr/>
        <a:lstStyle/>
        <a:p>
          <a:endParaRPr lang="es-CO"/>
        </a:p>
      </dgm:t>
    </dgm:pt>
    <dgm:pt modelId="{832652A1-8B86-48D1-88B5-8B3AFCBCF400}">
      <dgm:prSet phldrT="[Texto]" custT="1"/>
      <dgm:spPr/>
      <dgm:t>
        <a:bodyPr/>
        <a:lstStyle/>
        <a:p>
          <a:r>
            <a:rPr lang="es-CO" sz="1100" dirty="0" smtClean="0"/>
            <a:t>Gestión del Riesgo de Corrupción</a:t>
          </a:r>
          <a:endParaRPr lang="es-CO" sz="1100" dirty="0"/>
        </a:p>
      </dgm:t>
    </dgm:pt>
    <dgm:pt modelId="{CA15578D-8C04-4D38-9092-F71CEEDE7DF2}" type="parTrans" cxnId="{CC72303C-E07F-46E3-A8D7-E866F453E1D5}">
      <dgm:prSet/>
      <dgm:spPr/>
      <dgm:t>
        <a:bodyPr/>
        <a:lstStyle/>
        <a:p>
          <a:endParaRPr lang="es-CO" sz="4800"/>
        </a:p>
      </dgm:t>
    </dgm:pt>
    <dgm:pt modelId="{6109EC4D-9D56-4231-9C1A-BDCF55CC04D9}" type="sibTrans" cxnId="{CC72303C-E07F-46E3-A8D7-E866F453E1D5}">
      <dgm:prSet/>
      <dgm:spPr/>
      <dgm:t>
        <a:bodyPr/>
        <a:lstStyle/>
        <a:p>
          <a:endParaRPr lang="es-CO" sz="4800"/>
        </a:p>
      </dgm:t>
    </dgm:pt>
    <dgm:pt modelId="{B852A525-EFCE-4FF4-9C9B-913E6C5CCD7D}">
      <dgm:prSet phldrT="[Texto]" custT="1"/>
      <dgm:spPr>
        <a:solidFill>
          <a:srgbClr val="C00000">
            <a:alpha val="80000"/>
          </a:srgbClr>
        </a:solidFill>
      </dgm:spPr>
      <dgm:t>
        <a:bodyPr/>
        <a:lstStyle/>
        <a:p>
          <a:r>
            <a:rPr lang="es-CO" sz="1100" dirty="0" smtClean="0"/>
            <a:t>Mecanismos para mejorar la Atención al Ciudadano</a:t>
          </a:r>
          <a:endParaRPr lang="es-CO" sz="1100" dirty="0"/>
        </a:p>
      </dgm:t>
    </dgm:pt>
    <dgm:pt modelId="{83DD241C-C6F9-4041-91B0-894AF121E6F0}" type="parTrans" cxnId="{B48C477D-8A93-4819-A62D-2938C9BBBAE1}">
      <dgm:prSet/>
      <dgm:spPr/>
      <dgm:t>
        <a:bodyPr/>
        <a:lstStyle/>
        <a:p>
          <a:endParaRPr lang="es-CO" sz="4800"/>
        </a:p>
      </dgm:t>
    </dgm:pt>
    <dgm:pt modelId="{2625E876-FF92-4443-8A8D-78DCBA9EAD10}" type="sibTrans" cxnId="{B48C477D-8A93-4819-A62D-2938C9BBBAE1}">
      <dgm:prSet/>
      <dgm:spPr/>
      <dgm:t>
        <a:bodyPr/>
        <a:lstStyle/>
        <a:p>
          <a:endParaRPr lang="es-CO" sz="4800"/>
        </a:p>
      </dgm:t>
    </dgm:pt>
    <dgm:pt modelId="{1C0B8866-0D70-422B-80F4-3E16A91E9FF7}">
      <dgm:prSet phldrT="[Texto]" custT="1"/>
      <dgm:spPr/>
      <dgm:t>
        <a:bodyPr/>
        <a:lstStyle/>
        <a:p>
          <a:r>
            <a:rPr lang="es-CO" sz="1100" dirty="0" smtClean="0"/>
            <a:t>Racionalización de Trámites</a:t>
          </a:r>
          <a:endParaRPr lang="es-CO" sz="1100" dirty="0"/>
        </a:p>
      </dgm:t>
    </dgm:pt>
    <dgm:pt modelId="{72C849F2-FA9F-4A27-B48E-CB72BF9821AC}" type="parTrans" cxnId="{9EE2A0B0-93D5-41D5-9575-2F8B280A6FFB}">
      <dgm:prSet/>
      <dgm:spPr/>
      <dgm:t>
        <a:bodyPr/>
        <a:lstStyle/>
        <a:p>
          <a:endParaRPr lang="es-CO" sz="4800"/>
        </a:p>
      </dgm:t>
    </dgm:pt>
    <dgm:pt modelId="{B4558B4E-082D-4742-9D24-C1D47B47638A}" type="sibTrans" cxnId="{9EE2A0B0-93D5-41D5-9575-2F8B280A6FFB}">
      <dgm:prSet/>
      <dgm:spPr/>
      <dgm:t>
        <a:bodyPr/>
        <a:lstStyle/>
        <a:p>
          <a:endParaRPr lang="es-CO" sz="4800"/>
        </a:p>
      </dgm:t>
    </dgm:pt>
    <dgm:pt modelId="{4B522AA3-3DAA-42AD-AE6E-C97017FA700D}">
      <dgm:prSet phldrT="[Texto]" custT="1"/>
      <dgm:spPr/>
      <dgm:t>
        <a:bodyPr/>
        <a:lstStyle/>
        <a:p>
          <a:r>
            <a:rPr lang="es-CO" sz="1100" dirty="0" smtClean="0"/>
            <a:t>Rendición de Cuentas</a:t>
          </a:r>
          <a:endParaRPr lang="es-CO" sz="1100" dirty="0"/>
        </a:p>
      </dgm:t>
    </dgm:pt>
    <dgm:pt modelId="{7A99130E-820B-4B11-9C0C-58EDA511F814}" type="sibTrans" cxnId="{5580C31F-C49C-4EAE-9A27-D2C3E5B5DC8D}">
      <dgm:prSet/>
      <dgm:spPr/>
      <dgm:t>
        <a:bodyPr/>
        <a:lstStyle/>
        <a:p>
          <a:endParaRPr lang="es-CO" sz="4800"/>
        </a:p>
      </dgm:t>
    </dgm:pt>
    <dgm:pt modelId="{8C296ED1-A724-4DE3-A569-E601D9C0D56B}" type="parTrans" cxnId="{5580C31F-C49C-4EAE-9A27-D2C3E5B5DC8D}">
      <dgm:prSet/>
      <dgm:spPr/>
      <dgm:t>
        <a:bodyPr/>
        <a:lstStyle/>
        <a:p>
          <a:endParaRPr lang="es-CO" sz="4800"/>
        </a:p>
      </dgm:t>
    </dgm:pt>
    <dgm:pt modelId="{460DF747-7D3B-40C3-B2EE-CA40496397D0}">
      <dgm:prSet phldrT="[Texto]" custT="1"/>
      <dgm:spPr>
        <a:solidFill>
          <a:srgbClr val="C00000">
            <a:alpha val="90000"/>
          </a:srgbClr>
        </a:solidFill>
      </dgm:spPr>
      <dgm:t>
        <a:bodyPr/>
        <a:lstStyle/>
        <a:p>
          <a:r>
            <a:rPr lang="es-CO" sz="1100" dirty="0" smtClean="0"/>
            <a:t>Transparencia y Acceso a la Información</a:t>
          </a:r>
          <a:endParaRPr lang="es-CO" sz="1100" dirty="0"/>
        </a:p>
      </dgm:t>
    </dgm:pt>
    <dgm:pt modelId="{5D6EA902-56F9-4079-9415-223FF2777F48}" type="parTrans" cxnId="{FFAAC94E-11EB-4495-B58A-D2D0A357B61E}">
      <dgm:prSet/>
      <dgm:spPr/>
      <dgm:t>
        <a:bodyPr/>
        <a:lstStyle/>
        <a:p>
          <a:endParaRPr lang="es-CO"/>
        </a:p>
      </dgm:t>
    </dgm:pt>
    <dgm:pt modelId="{C1AE6041-49AB-4111-8233-D0F882893785}" type="sibTrans" cxnId="{FFAAC94E-11EB-4495-B58A-D2D0A357B61E}">
      <dgm:prSet/>
      <dgm:spPr/>
      <dgm:t>
        <a:bodyPr/>
        <a:lstStyle/>
        <a:p>
          <a:endParaRPr lang="es-CO"/>
        </a:p>
      </dgm:t>
    </dgm:pt>
    <dgm:pt modelId="{CE836F0F-F800-41BA-A151-FF35D338657D}" type="pres">
      <dgm:prSet presAssocID="{212F256C-BECB-4320-8F26-5AA7FC3D6F79}" presName="Name0" presStyleCnt="0">
        <dgm:presLayoutVars>
          <dgm:dir/>
          <dgm:animLvl val="lvl"/>
          <dgm:resizeHandles val="exact"/>
        </dgm:presLayoutVars>
      </dgm:prSet>
      <dgm:spPr/>
      <dgm:t>
        <a:bodyPr/>
        <a:lstStyle/>
        <a:p>
          <a:endParaRPr lang="es-CO"/>
        </a:p>
      </dgm:t>
    </dgm:pt>
    <dgm:pt modelId="{E8F70D82-F146-441F-A77F-03CECC7EFF5C}" type="pres">
      <dgm:prSet presAssocID="{460DF747-7D3B-40C3-B2EE-CA40496397D0}" presName="boxAndChildren" presStyleCnt="0"/>
      <dgm:spPr/>
      <dgm:t>
        <a:bodyPr/>
        <a:lstStyle/>
        <a:p>
          <a:endParaRPr lang="es-CO"/>
        </a:p>
      </dgm:t>
    </dgm:pt>
    <dgm:pt modelId="{50F5C77F-7E20-40B2-A1E0-437F0E32A657}" type="pres">
      <dgm:prSet presAssocID="{460DF747-7D3B-40C3-B2EE-CA40496397D0}" presName="parentTextBox" presStyleLbl="node1" presStyleIdx="0" presStyleCnt="5"/>
      <dgm:spPr/>
      <dgm:t>
        <a:bodyPr/>
        <a:lstStyle/>
        <a:p>
          <a:endParaRPr lang="es-CO"/>
        </a:p>
      </dgm:t>
    </dgm:pt>
    <dgm:pt modelId="{8E375486-55F1-4AF2-9278-BC0BF9335CC4}" type="pres">
      <dgm:prSet presAssocID="{2625E876-FF92-4443-8A8D-78DCBA9EAD10}" presName="sp" presStyleCnt="0"/>
      <dgm:spPr/>
      <dgm:t>
        <a:bodyPr/>
        <a:lstStyle/>
        <a:p>
          <a:endParaRPr lang="es-CO"/>
        </a:p>
      </dgm:t>
    </dgm:pt>
    <dgm:pt modelId="{FC96706F-AF72-46BB-98B6-6FC822CDBE91}" type="pres">
      <dgm:prSet presAssocID="{B852A525-EFCE-4FF4-9C9B-913E6C5CCD7D}" presName="arrowAndChildren" presStyleCnt="0"/>
      <dgm:spPr/>
      <dgm:t>
        <a:bodyPr/>
        <a:lstStyle/>
        <a:p>
          <a:endParaRPr lang="es-CO"/>
        </a:p>
      </dgm:t>
    </dgm:pt>
    <dgm:pt modelId="{15A39526-CFB2-42E2-B8BB-B27893F50270}" type="pres">
      <dgm:prSet presAssocID="{B852A525-EFCE-4FF4-9C9B-913E6C5CCD7D}" presName="parentTextArrow" presStyleLbl="node1" presStyleIdx="1" presStyleCnt="5" custScaleY="127921"/>
      <dgm:spPr/>
      <dgm:t>
        <a:bodyPr/>
        <a:lstStyle/>
        <a:p>
          <a:endParaRPr lang="es-CO"/>
        </a:p>
      </dgm:t>
    </dgm:pt>
    <dgm:pt modelId="{29B8CAA4-47FE-435E-9AA7-505243697AA2}" type="pres">
      <dgm:prSet presAssocID="{7A99130E-820B-4B11-9C0C-58EDA511F814}" presName="sp" presStyleCnt="0"/>
      <dgm:spPr/>
      <dgm:t>
        <a:bodyPr/>
        <a:lstStyle/>
        <a:p>
          <a:endParaRPr lang="es-CO"/>
        </a:p>
      </dgm:t>
    </dgm:pt>
    <dgm:pt modelId="{873F6F46-6E2A-4996-895D-9E8A026918ED}" type="pres">
      <dgm:prSet presAssocID="{4B522AA3-3DAA-42AD-AE6E-C97017FA700D}" presName="arrowAndChildren" presStyleCnt="0"/>
      <dgm:spPr/>
      <dgm:t>
        <a:bodyPr/>
        <a:lstStyle/>
        <a:p>
          <a:endParaRPr lang="es-CO"/>
        </a:p>
      </dgm:t>
    </dgm:pt>
    <dgm:pt modelId="{0A658CD6-A85E-4633-B725-81136C2465B8}" type="pres">
      <dgm:prSet presAssocID="{4B522AA3-3DAA-42AD-AE6E-C97017FA700D}" presName="parentTextArrow" presStyleLbl="node1" presStyleIdx="2" presStyleCnt="5" custLinFactNeighborX="1023"/>
      <dgm:spPr/>
      <dgm:t>
        <a:bodyPr/>
        <a:lstStyle/>
        <a:p>
          <a:endParaRPr lang="es-CO"/>
        </a:p>
      </dgm:t>
    </dgm:pt>
    <dgm:pt modelId="{F2A21906-3216-45EF-B068-1631AA687BE9}" type="pres">
      <dgm:prSet presAssocID="{B4558B4E-082D-4742-9D24-C1D47B47638A}" presName="sp" presStyleCnt="0"/>
      <dgm:spPr/>
      <dgm:t>
        <a:bodyPr/>
        <a:lstStyle/>
        <a:p>
          <a:endParaRPr lang="es-CO"/>
        </a:p>
      </dgm:t>
    </dgm:pt>
    <dgm:pt modelId="{D9BFC25C-FFB1-437E-B249-064B67CC98F2}" type="pres">
      <dgm:prSet presAssocID="{1C0B8866-0D70-422B-80F4-3E16A91E9FF7}" presName="arrowAndChildren" presStyleCnt="0"/>
      <dgm:spPr/>
      <dgm:t>
        <a:bodyPr/>
        <a:lstStyle/>
        <a:p>
          <a:endParaRPr lang="es-CO"/>
        </a:p>
      </dgm:t>
    </dgm:pt>
    <dgm:pt modelId="{6A448C88-7BCF-427E-A776-66B79EBBDFEB}" type="pres">
      <dgm:prSet presAssocID="{1C0B8866-0D70-422B-80F4-3E16A91E9FF7}" presName="parentTextArrow" presStyleLbl="node1" presStyleIdx="3" presStyleCnt="5"/>
      <dgm:spPr/>
      <dgm:t>
        <a:bodyPr/>
        <a:lstStyle/>
        <a:p>
          <a:endParaRPr lang="es-CO"/>
        </a:p>
      </dgm:t>
    </dgm:pt>
    <dgm:pt modelId="{AC670990-1896-4B43-9056-5F5EC4BA30F1}" type="pres">
      <dgm:prSet presAssocID="{6109EC4D-9D56-4231-9C1A-BDCF55CC04D9}" presName="sp" presStyleCnt="0"/>
      <dgm:spPr/>
      <dgm:t>
        <a:bodyPr/>
        <a:lstStyle/>
        <a:p>
          <a:endParaRPr lang="es-CO"/>
        </a:p>
      </dgm:t>
    </dgm:pt>
    <dgm:pt modelId="{39274FF8-1779-4DBF-B98C-7761B2EC00DE}" type="pres">
      <dgm:prSet presAssocID="{832652A1-8B86-48D1-88B5-8B3AFCBCF400}" presName="arrowAndChildren" presStyleCnt="0"/>
      <dgm:spPr/>
      <dgm:t>
        <a:bodyPr/>
        <a:lstStyle/>
        <a:p>
          <a:endParaRPr lang="es-CO"/>
        </a:p>
      </dgm:t>
    </dgm:pt>
    <dgm:pt modelId="{22AC286D-2EB2-4F9D-B12E-138A3D676639}" type="pres">
      <dgm:prSet presAssocID="{832652A1-8B86-48D1-88B5-8B3AFCBCF400}" presName="parentTextArrow" presStyleLbl="node1" presStyleIdx="4" presStyleCnt="5" custScaleY="110000" custLinFactNeighborX="-12758" custLinFactNeighborY="-62183"/>
      <dgm:spPr/>
      <dgm:t>
        <a:bodyPr/>
        <a:lstStyle/>
        <a:p>
          <a:endParaRPr lang="es-CO"/>
        </a:p>
      </dgm:t>
    </dgm:pt>
  </dgm:ptLst>
  <dgm:cxnLst>
    <dgm:cxn modelId="{44034774-9001-46F4-A4EE-53F3B0C21A5A}" type="presOf" srcId="{4B522AA3-3DAA-42AD-AE6E-C97017FA700D}" destId="{0A658CD6-A85E-4633-B725-81136C2465B8}" srcOrd="0" destOrd="0" presId="urn:microsoft.com/office/officeart/2005/8/layout/process4"/>
    <dgm:cxn modelId="{F23F9053-7078-498E-B508-BE61BAE1F4E6}" type="presOf" srcId="{1C0B8866-0D70-422B-80F4-3E16A91E9FF7}" destId="{6A448C88-7BCF-427E-A776-66B79EBBDFEB}" srcOrd="0" destOrd="0" presId="urn:microsoft.com/office/officeart/2005/8/layout/process4"/>
    <dgm:cxn modelId="{B48C477D-8A93-4819-A62D-2938C9BBBAE1}" srcId="{212F256C-BECB-4320-8F26-5AA7FC3D6F79}" destId="{B852A525-EFCE-4FF4-9C9B-913E6C5CCD7D}" srcOrd="3" destOrd="0" parTransId="{83DD241C-C6F9-4041-91B0-894AF121E6F0}" sibTransId="{2625E876-FF92-4443-8A8D-78DCBA9EAD10}"/>
    <dgm:cxn modelId="{3A241EB0-3C36-4444-9822-927BF0382A99}" type="presOf" srcId="{212F256C-BECB-4320-8F26-5AA7FC3D6F79}" destId="{CE836F0F-F800-41BA-A151-FF35D338657D}" srcOrd="0" destOrd="0" presId="urn:microsoft.com/office/officeart/2005/8/layout/process4"/>
    <dgm:cxn modelId="{9EE2A0B0-93D5-41D5-9575-2F8B280A6FFB}" srcId="{212F256C-BECB-4320-8F26-5AA7FC3D6F79}" destId="{1C0B8866-0D70-422B-80F4-3E16A91E9FF7}" srcOrd="1" destOrd="0" parTransId="{72C849F2-FA9F-4A27-B48E-CB72BF9821AC}" sibTransId="{B4558B4E-082D-4742-9D24-C1D47B47638A}"/>
    <dgm:cxn modelId="{4B91539E-3C91-4B9B-9870-BDADB3750D9A}" type="presOf" srcId="{832652A1-8B86-48D1-88B5-8B3AFCBCF400}" destId="{22AC286D-2EB2-4F9D-B12E-138A3D676639}" srcOrd="0" destOrd="0" presId="urn:microsoft.com/office/officeart/2005/8/layout/process4"/>
    <dgm:cxn modelId="{F3F29051-72C6-4515-8FC5-D03791D75D7A}" type="presOf" srcId="{B852A525-EFCE-4FF4-9C9B-913E6C5CCD7D}" destId="{15A39526-CFB2-42E2-B8BB-B27893F50270}" srcOrd="0" destOrd="0" presId="urn:microsoft.com/office/officeart/2005/8/layout/process4"/>
    <dgm:cxn modelId="{5580C31F-C49C-4EAE-9A27-D2C3E5B5DC8D}" srcId="{212F256C-BECB-4320-8F26-5AA7FC3D6F79}" destId="{4B522AA3-3DAA-42AD-AE6E-C97017FA700D}" srcOrd="2" destOrd="0" parTransId="{8C296ED1-A724-4DE3-A569-E601D9C0D56B}" sibTransId="{7A99130E-820B-4B11-9C0C-58EDA511F814}"/>
    <dgm:cxn modelId="{CC72303C-E07F-46E3-A8D7-E866F453E1D5}" srcId="{212F256C-BECB-4320-8F26-5AA7FC3D6F79}" destId="{832652A1-8B86-48D1-88B5-8B3AFCBCF400}" srcOrd="0" destOrd="0" parTransId="{CA15578D-8C04-4D38-9092-F71CEEDE7DF2}" sibTransId="{6109EC4D-9D56-4231-9C1A-BDCF55CC04D9}"/>
    <dgm:cxn modelId="{FFAAC94E-11EB-4495-B58A-D2D0A357B61E}" srcId="{212F256C-BECB-4320-8F26-5AA7FC3D6F79}" destId="{460DF747-7D3B-40C3-B2EE-CA40496397D0}" srcOrd="4" destOrd="0" parTransId="{5D6EA902-56F9-4079-9415-223FF2777F48}" sibTransId="{C1AE6041-49AB-4111-8233-D0F882893785}"/>
    <dgm:cxn modelId="{120375EB-40EC-416B-BCD6-DC94F9EF816B}" type="presOf" srcId="{460DF747-7D3B-40C3-B2EE-CA40496397D0}" destId="{50F5C77F-7E20-40B2-A1E0-437F0E32A657}" srcOrd="0" destOrd="0" presId="urn:microsoft.com/office/officeart/2005/8/layout/process4"/>
    <dgm:cxn modelId="{7913AC49-EE60-4939-8D53-CF9259E4B400}" type="presParOf" srcId="{CE836F0F-F800-41BA-A151-FF35D338657D}" destId="{E8F70D82-F146-441F-A77F-03CECC7EFF5C}" srcOrd="0" destOrd="0" presId="urn:microsoft.com/office/officeart/2005/8/layout/process4"/>
    <dgm:cxn modelId="{CAC00C35-9D5B-49E0-A016-635AF9E557C1}" type="presParOf" srcId="{E8F70D82-F146-441F-A77F-03CECC7EFF5C}" destId="{50F5C77F-7E20-40B2-A1E0-437F0E32A657}" srcOrd="0" destOrd="0" presId="urn:microsoft.com/office/officeart/2005/8/layout/process4"/>
    <dgm:cxn modelId="{3BED9FE9-66FB-4E9F-8F95-F8F1C5B34586}" type="presParOf" srcId="{CE836F0F-F800-41BA-A151-FF35D338657D}" destId="{8E375486-55F1-4AF2-9278-BC0BF9335CC4}" srcOrd="1" destOrd="0" presId="urn:microsoft.com/office/officeart/2005/8/layout/process4"/>
    <dgm:cxn modelId="{F5F46041-C066-4B63-9548-F2F9AA6C725C}" type="presParOf" srcId="{CE836F0F-F800-41BA-A151-FF35D338657D}" destId="{FC96706F-AF72-46BB-98B6-6FC822CDBE91}" srcOrd="2" destOrd="0" presId="urn:microsoft.com/office/officeart/2005/8/layout/process4"/>
    <dgm:cxn modelId="{D2D88725-35C1-46D8-AE03-A12D0554ADA6}" type="presParOf" srcId="{FC96706F-AF72-46BB-98B6-6FC822CDBE91}" destId="{15A39526-CFB2-42E2-B8BB-B27893F50270}" srcOrd="0" destOrd="0" presId="urn:microsoft.com/office/officeart/2005/8/layout/process4"/>
    <dgm:cxn modelId="{FD70E6F3-6AFD-4370-8697-2807554F57D6}" type="presParOf" srcId="{CE836F0F-F800-41BA-A151-FF35D338657D}" destId="{29B8CAA4-47FE-435E-9AA7-505243697AA2}" srcOrd="3" destOrd="0" presId="urn:microsoft.com/office/officeart/2005/8/layout/process4"/>
    <dgm:cxn modelId="{F71D8B0F-7813-436B-95F0-A56480D3046E}" type="presParOf" srcId="{CE836F0F-F800-41BA-A151-FF35D338657D}" destId="{873F6F46-6E2A-4996-895D-9E8A026918ED}" srcOrd="4" destOrd="0" presId="urn:microsoft.com/office/officeart/2005/8/layout/process4"/>
    <dgm:cxn modelId="{9359D4B7-836B-4F9C-81EF-9B777A02A5CE}" type="presParOf" srcId="{873F6F46-6E2A-4996-895D-9E8A026918ED}" destId="{0A658CD6-A85E-4633-B725-81136C2465B8}" srcOrd="0" destOrd="0" presId="urn:microsoft.com/office/officeart/2005/8/layout/process4"/>
    <dgm:cxn modelId="{BB7CA167-38DD-43E1-BBD3-B39B389D06BF}" type="presParOf" srcId="{CE836F0F-F800-41BA-A151-FF35D338657D}" destId="{F2A21906-3216-45EF-B068-1631AA687BE9}" srcOrd="5" destOrd="0" presId="urn:microsoft.com/office/officeart/2005/8/layout/process4"/>
    <dgm:cxn modelId="{E7588628-70A2-4CD1-9429-B63E28B7A714}" type="presParOf" srcId="{CE836F0F-F800-41BA-A151-FF35D338657D}" destId="{D9BFC25C-FFB1-437E-B249-064B67CC98F2}" srcOrd="6" destOrd="0" presId="urn:microsoft.com/office/officeart/2005/8/layout/process4"/>
    <dgm:cxn modelId="{31E9A9C4-1CE8-43FF-97D0-287BEBDD33FF}" type="presParOf" srcId="{D9BFC25C-FFB1-437E-B249-064B67CC98F2}" destId="{6A448C88-7BCF-427E-A776-66B79EBBDFEB}" srcOrd="0" destOrd="0" presId="urn:microsoft.com/office/officeart/2005/8/layout/process4"/>
    <dgm:cxn modelId="{B2E02D7B-A189-4881-9E47-7E0DA59B5A91}" type="presParOf" srcId="{CE836F0F-F800-41BA-A151-FF35D338657D}" destId="{AC670990-1896-4B43-9056-5F5EC4BA30F1}" srcOrd="7" destOrd="0" presId="urn:microsoft.com/office/officeart/2005/8/layout/process4"/>
    <dgm:cxn modelId="{A3DA2E35-F199-41C0-9973-062D4A279578}" type="presParOf" srcId="{CE836F0F-F800-41BA-A151-FF35D338657D}" destId="{39274FF8-1779-4DBF-B98C-7761B2EC00DE}" srcOrd="8" destOrd="0" presId="urn:microsoft.com/office/officeart/2005/8/layout/process4"/>
    <dgm:cxn modelId="{EC7D61B5-F4E8-4B98-B21C-D25C69B7F3CA}" type="presParOf" srcId="{39274FF8-1779-4DBF-B98C-7761B2EC00DE}" destId="{22AC286D-2EB2-4F9D-B12E-138A3D676639}"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5C77F-7E20-40B2-A1E0-437F0E32A657}">
      <dsp:nvSpPr>
        <dsp:cNvPr id="0" name=""/>
        <dsp:cNvSpPr/>
      </dsp:nvSpPr>
      <dsp:spPr>
        <a:xfrm>
          <a:off x="0" y="1681310"/>
          <a:ext cx="2954150" cy="251692"/>
        </a:xfrm>
        <a:prstGeom prst="rect">
          <a:avLst/>
        </a:prstGeom>
        <a:solidFill>
          <a:srgbClr val="C000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t>Transparencia y Acceso a la Información</a:t>
          </a:r>
          <a:endParaRPr lang="es-CO" sz="1100" kern="1200" dirty="0"/>
        </a:p>
      </dsp:txBody>
      <dsp:txXfrm>
        <a:off x="0" y="1681310"/>
        <a:ext cx="2954150" cy="251692"/>
      </dsp:txXfrm>
    </dsp:sp>
    <dsp:sp modelId="{15A39526-CFB2-42E2-B8BB-B27893F50270}">
      <dsp:nvSpPr>
        <dsp:cNvPr id="0" name=""/>
        <dsp:cNvSpPr/>
      </dsp:nvSpPr>
      <dsp:spPr>
        <a:xfrm rot="10800000">
          <a:off x="0" y="1189899"/>
          <a:ext cx="2954150" cy="495186"/>
        </a:xfrm>
        <a:prstGeom prst="upArrowCallout">
          <a:avLst/>
        </a:prstGeom>
        <a:solidFill>
          <a:srgbClr val="C000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t>Mecanismos para mejorar la Atención al Ciudadano</a:t>
          </a:r>
          <a:endParaRPr lang="es-CO" sz="1100" kern="1200" dirty="0"/>
        </a:p>
      </dsp:txBody>
      <dsp:txXfrm rot="10800000">
        <a:off x="0" y="1189899"/>
        <a:ext cx="2954150" cy="321757"/>
      </dsp:txXfrm>
    </dsp:sp>
    <dsp:sp modelId="{0A658CD6-A85E-4633-B725-81136C2465B8}">
      <dsp:nvSpPr>
        <dsp:cNvPr id="0" name=""/>
        <dsp:cNvSpPr/>
      </dsp:nvSpPr>
      <dsp:spPr>
        <a:xfrm rot="10800000">
          <a:off x="0" y="806571"/>
          <a:ext cx="2954150" cy="387103"/>
        </a:xfrm>
        <a:prstGeom prst="upArrowCallou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t>Rendición de Cuentas</a:t>
          </a:r>
          <a:endParaRPr lang="es-CO" sz="1100" kern="1200" dirty="0"/>
        </a:p>
      </dsp:txBody>
      <dsp:txXfrm rot="10800000">
        <a:off x="0" y="806571"/>
        <a:ext cx="2954150" cy="251528"/>
      </dsp:txXfrm>
    </dsp:sp>
    <dsp:sp modelId="{6A448C88-7BCF-427E-A776-66B79EBBDFEB}">
      <dsp:nvSpPr>
        <dsp:cNvPr id="0" name=""/>
        <dsp:cNvSpPr/>
      </dsp:nvSpPr>
      <dsp:spPr>
        <a:xfrm rot="10800000">
          <a:off x="0" y="423243"/>
          <a:ext cx="2954150" cy="387103"/>
        </a:xfrm>
        <a:prstGeom prst="upArrowCallout">
          <a:avLst/>
        </a:prstGeom>
        <a:solidFill>
          <a:schemeClr val="accent2">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t>Racionalización de Trámites</a:t>
          </a:r>
          <a:endParaRPr lang="es-CO" sz="1100" kern="1200" dirty="0"/>
        </a:p>
      </dsp:txBody>
      <dsp:txXfrm rot="10800000">
        <a:off x="0" y="423243"/>
        <a:ext cx="2954150" cy="251528"/>
      </dsp:txXfrm>
    </dsp:sp>
    <dsp:sp modelId="{22AC286D-2EB2-4F9D-B12E-138A3D676639}">
      <dsp:nvSpPr>
        <dsp:cNvPr id="0" name=""/>
        <dsp:cNvSpPr/>
      </dsp:nvSpPr>
      <dsp:spPr>
        <a:xfrm rot="10800000">
          <a:off x="0" y="0"/>
          <a:ext cx="2954150" cy="425813"/>
        </a:xfrm>
        <a:prstGeom prst="upArrowCallou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CO" sz="1100" kern="1200" dirty="0" smtClean="0"/>
            <a:t>Gestión del Riesgo de Corrupción</a:t>
          </a:r>
          <a:endParaRPr lang="es-CO" sz="1100" kern="1200" dirty="0"/>
        </a:p>
      </dsp:txBody>
      <dsp:txXfrm rot="10800000">
        <a:off x="0" y="0"/>
        <a:ext cx="2954150" cy="2766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40807-223F-429F-8DBF-D2DEB07EE3FA}" type="datetimeFigureOut">
              <a:rPr lang="es-ES" smtClean="0"/>
              <a:t>24/01/2019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D1FB50-44B7-45D8-BCE9-6128B8318253}" type="slidenum">
              <a:rPr lang="es-ES" smtClean="0"/>
              <a:t>‹Nº›</a:t>
            </a:fld>
            <a:endParaRPr lang="es-ES"/>
          </a:p>
        </p:txBody>
      </p:sp>
    </p:spTree>
    <p:extLst>
      <p:ext uri="{BB962C8B-B14F-4D97-AF65-F5344CB8AC3E}">
        <p14:creationId xmlns:p14="http://schemas.microsoft.com/office/powerpoint/2010/main" val="725492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4511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Tree>
    <p:extLst>
      <p:ext uri="{BB962C8B-B14F-4D97-AF65-F5344CB8AC3E}">
        <p14:creationId xmlns:p14="http://schemas.microsoft.com/office/powerpoint/2010/main" val="45085996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2" y="0"/>
            <a:ext cx="9204856" cy="6905368"/>
          </a:xfrm>
          <a:prstGeom prst="rect">
            <a:avLst/>
          </a:prstGeom>
        </p:spPr>
      </p:pic>
      <p:sp>
        <p:nvSpPr>
          <p:cNvPr id="182" name="object 89"/>
          <p:cNvSpPr txBox="1"/>
          <p:nvPr/>
        </p:nvSpPr>
        <p:spPr>
          <a:xfrm>
            <a:off x="324017" y="4524979"/>
            <a:ext cx="4157367" cy="715581"/>
          </a:xfrm>
          <a:prstGeom prst="rect">
            <a:avLst/>
          </a:prstGeom>
        </p:spPr>
        <p:txBody>
          <a:bodyPr vert="horz" wrap="square" lIns="0" tIns="0" rIns="0" bIns="0" rtlCol="0">
            <a:spAutoFit/>
          </a:bodyPr>
          <a:lstStyle/>
          <a:p>
            <a:pPr marL="8929"/>
            <a:r>
              <a:rPr sz="1100" i="1" spc="-14" dirty="0" smtClean="0">
                <a:solidFill>
                  <a:srgbClr val="666666"/>
                </a:solidFill>
                <a:latin typeface="Calibri"/>
                <a:cs typeface="Calibri"/>
              </a:rPr>
              <a:t>RAFAEL </a:t>
            </a:r>
            <a:r>
              <a:rPr sz="1100" i="1" spc="-11" dirty="0" smtClean="0">
                <a:solidFill>
                  <a:srgbClr val="666666"/>
                </a:solidFill>
                <a:latin typeface="Calibri"/>
                <a:cs typeface="Calibri"/>
              </a:rPr>
              <a:t>ANTONIO </a:t>
            </a:r>
            <a:r>
              <a:rPr sz="1100" i="1" spc="-4" dirty="0" smtClean="0">
                <a:solidFill>
                  <a:srgbClr val="666666"/>
                </a:solidFill>
                <a:latin typeface="Calibri"/>
                <a:cs typeface="Calibri"/>
              </a:rPr>
              <a:t>GONZALEZ</a:t>
            </a:r>
            <a:r>
              <a:rPr sz="1100" i="1" spc="4" dirty="0" smtClean="0">
                <a:solidFill>
                  <a:srgbClr val="666666"/>
                </a:solidFill>
                <a:latin typeface="Calibri"/>
                <a:cs typeface="Calibri"/>
              </a:rPr>
              <a:t> </a:t>
            </a:r>
            <a:r>
              <a:rPr sz="1100" i="1" spc="-7" dirty="0" smtClean="0">
                <a:solidFill>
                  <a:srgbClr val="666666"/>
                </a:solidFill>
                <a:latin typeface="Calibri"/>
                <a:cs typeface="Calibri"/>
              </a:rPr>
              <a:t>GORDILLO</a:t>
            </a:r>
            <a:endParaRPr sz="1100" i="1" dirty="0" smtClean="0">
              <a:latin typeface="Calibri"/>
              <a:cs typeface="Calibri"/>
            </a:endParaRPr>
          </a:p>
          <a:p>
            <a:pPr marL="8929">
              <a:spcBef>
                <a:spcPts val="70"/>
              </a:spcBef>
            </a:pPr>
            <a:r>
              <a:rPr sz="1100" b="1" i="1" spc="-7" dirty="0" smtClean="0">
                <a:solidFill>
                  <a:srgbClr val="666666"/>
                </a:solidFill>
                <a:latin typeface="Calibri"/>
                <a:cs typeface="Calibri"/>
              </a:rPr>
              <a:t>Director</a:t>
            </a:r>
            <a:r>
              <a:rPr sz="1100" b="1" i="1" spc="-63" dirty="0" smtClean="0">
                <a:solidFill>
                  <a:srgbClr val="666666"/>
                </a:solidFill>
                <a:latin typeface="Calibri"/>
                <a:cs typeface="Calibri"/>
              </a:rPr>
              <a:t> </a:t>
            </a:r>
            <a:r>
              <a:rPr sz="1100" b="1" i="1" dirty="0" smtClean="0">
                <a:solidFill>
                  <a:srgbClr val="666666"/>
                </a:solidFill>
                <a:latin typeface="Calibri"/>
                <a:cs typeface="Calibri"/>
              </a:rPr>
              <a:t>Nacional</a:t>
            </a:r>
            <a:endParaRPr sz="1100" i="1" dirty="0" smtClean="0">
              <a:latin typeface="Calibri"/>
              <a:cs typeface="Calibri"/>
            </a:endParaRPr>
          </a:p>
          <a:p>
            <a:pPr marL="8929">
              <a:spcBef>
                <a:spcPts val="70"/>
              </a:spcBef>
            </a:pPr>
            <a:r>
              <a:rPr lang="es-CO" sz="1100" i="1" spc="-14" dirty="0" smtClean="0">
                <a:solidFill>
                  <a:srgbClr val="666666"/>
                </a:solidFill>
                <a:latin typeface="Calibri"/>
                <a:cs typeface="Calibri"/>
              </a:rPr>
              <a:t>Unidad Administrativa Especial de Organizaciones Solidarias</a:t>
            </a:r>
          </a:p>
          <a:p>
            <a:pPr marL="8929">
              <a:spcBef>
                <a:spcPts val="70"/>
              </a:spcBef>
            </a:pPr>
            <a:r>
              <a:rPr sz="1100" i="1" spc="-14" dirty="0" smtClean="0">
                <a:solidFill>
                  <a:srgbClr val="666666"/>
                </a:solidFill>
                <a:latin typeface="Calibri"/>
                <a:cs typeface="Calibri"/>
              </a:rPr>
              <a:t>UAEOS </a:t>
            </a:r>
            <a:r>
              <a:rPr sz="1100" i="1" spc="-4" dirty="0" smtClean="0">
                <a:solidFill>
                  <a:srgbClr val="666666"/>
                </a:solidFill>
                <a:latin typeface="Calibri"/>
                <a:cs typeface="Calibri"/>
              </a:rPr>
              <a:t>-</a:t>
            </a:r>
            <a:r>
              <a:rPr sz="1100" i="1" spc="-39" dirty="0" smtClean="0">
                <a:solidFill>
                  <a:srgbClr val="666666"/>
                </a:solidFill>
                <a:latin typeface="Calibri"/>
                <a:cs typeface="Calibri"/>
              </a:rPr>
              <a:t> </a:t>
            </a:r>
            <a:r>
              <a:rPr sz="1100" i="1" spc="-7" dirty="0" smtClean="0">
                <a:solidFill>
                  <a:srgbClr val="666666"/>
                </a:solidFill>
                <a:latin typeface="Calibri"/>
                <a:cs typeface="Calibri"/>
              </a:rPr>
              <a:t>COLOMBIA</a:t>
            </a:r>
            <a:endParaRPr sz="1100" i="1" dirty="0">
              <a:latin typeface="Calibri"/>
              <a:cs typeface="Calibri"/>
            </a:endParaRPr>
          </a:p>
        </p:txBody>
      </p:sp>
      <p:sp>
        <p:nvSpPr>
          <p:cNvPr id="184" name="object 91"/>
          <p:cNvSpPr txBox="1"/>
          <p:nvPr/>
        </p:nvSpPr>
        <p:spPr>
          <a:xfrm>
            <a:off x="324017" y="2136061"/>
            <a:ext cx="4157367" cy="1600438"/>
          </a:xfrm>
          <a:prstGeom prst="rect">
            <a:avLst/>
          </a:prstGeom>
        </p:spPr>
        <p:txBody>
          <a:bodyPr vert="horz" wrap="square" lIns="0" tIns="0" rIns="0" bIns="0" rtlCol="0">
            <a:spAutoFit/>
          </a:bodyPr>
          <a:lstStyle/>
          <a:p>
            <a:pPr marL="8929"/>
            <a:r>
              <a:rPr lang="es-MX" sz="1900" b="1" spc="7" dirty="0">
                <a:solidFill>
                  <a:schemeClr val="bg1"/>
                </a:solidFill>
                <a:latin typeface="Arial Black"/>
                <a:cs typeface="Arial Black"/>
              </a:rPr>
              <a:t>PLAN ANTICORRUPCIÓN Y DE ATENCIÓN AL CIUDADANO</a:t>
            </a:r>
            <a:r>
              <a:rPr lang="es-MX" sz="1900" b="1" spc="7" dirty="0" smtClean="0">
                <a:solidFill>
                  <a:schemeClr val="bg1"/>
                </a:solidFill>
                <a:latin typeface="Arial Black"/>
                <a:cs typeface="Arial Black"/>
              </a:rPr>
              <a:t>: Aportes </a:t>
            </a:r>
            <a:r>
              <a:rPr lang="es-MX" sz="1900" b="1" spc="7" dirty="0">
                <a:solidFill>
                  <a:schemeClr val="bg1"/>
                </a:solidFill>
                <a:latin typeface="Arial Black"/>
                <a:cs typeface="Arial Black"/>
              </a:rPr>
              <a:t>de la ciudadanía para su construcción</a:t>
            </a:r>
          </a:p>
          <a:p>
            <a:pPr marL="8929"/>
            <a:endParaRPr sz="2800" dirty="0" smtClean="0">
              <a:solidFill>
                <a:schemeClr val="bg1"/>
              </a:solidFill>
              <a:latin typeface="Arial Black"/>
              <a:cs typeface="Arial Black"/>
            </a:endParaRPr>
          </a:p>
        </p:txBody>
      </p:sp>
      <p:cxnSp>
        <p:nvCxnSpPr>
          <p:cNvPr id="5" name="Conector recto 4"/>
          <p:cNvCxnSpPr/>
          <p:nvPr/>
        </p:nvCxnSpPr>
        <p:spPr>
          <a:xfrm>
            <a:off x="249879" y="4399011"/>
            <a:ext cx="3984370" cy="0"/>
          </a:xfrm>
          <a:prstGeom prst="line">
            <a:avLst/>
          </a:prstGeom>
          <a:ln>
            <a:solidFill>
              <a:srgbClr val="BC2126"/>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73305" y="3565158"/>
            <a:ext cx="4308080" cy="584775"/>
          </a:xfrm>
          <a:prstGeom prst="rect">
            <a:avLst/>
          </a:prstGeom>
        </p:spPr>
        <p:txBody>
          <a:bodyPr wrap="square">
            <a:spAutoFit/>
          </a:bodyPr>
          <a:lstStyle/>
          <a:p>
            <a:pPr marL="8929" marR="3572">
              <a:spcBef>
                <a:spcPts val="570"/>
              </a:spcBef>
            </a:pPr>
            <a:r>
              <a:rPr lang="es-CO" sz="1600" i="1" spc="7" dirty="0" smtClean="0">
                <a:solidFill>
                  <a:schemeClr val="bg2">
                    <a:lumMod val="50000"/>
                  </a:schemeClr>
                </a:solidFill>
                <a:latin typeface="Arial"/>
                <a:cs typeface="Arial"/>
              </a:rPr>
              <a:t>UNIDAD ADMINISTRATIVA ESPECIAL DE ORGANIZACIONES SOLIDARIAS </a:t>
            </a:r>
            <a:endParaRPr lang="es-CO" sz="1600" i="1" dirty="0">
              <a:solidFill>
                <a:schemeClr val="bg2">
                  <a:lumMod val="50000"/>
                </a:schemeClr>
              </a:solidFill>
              <a:latin typeface="Arial"/>
              <a:cs typeface="Arial"/>
            </a:endParaRPr>
          </a:p>
        </p:txBody>
      </p:sp>
    </p:spTree>
    <p:extLst>
      <p:ext uri="{BB962C8B-B14F-4D97-AF65-F5344CB8AC3E}">
        <p14:creationId xmlns:p14="http://schemas.microsoft.com/office/powerpoint/2010/main" val="2955817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650159" y="775884"/>
            <a:ext cx="3960440"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000" b="1" dirty="0" smtClean="0">
                <a:latin typeface="+mn-lt"/>
              </a:rPr>
              <a:t>Elaboración y Publicación en Firme</a:t>
            </a:r>
            <a:endParaRPr lang="es-CO" sz="2000" b="1" dirty="0">
              <a:latin typeface="+mn-lt"/>
            </a:endParaRPr>
          </a:p>
        </p:txBody>
      </p:sp>
    </p:spTree>
    <p:extLst>
      <p:ext uri="{BB962C8B-B14F-4D97-AF65-F5344CB8AC3E}">
        <p14:creationId xmlns:p14="http://schemas.microsoft.com/office/powerpoint/2010/main" val="273965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48574" y="954214"/>
            <a:ext cx="2265620" cy="369332"/>
          </a:xfrm>
          <a:prstGeom prst="rect">
            <a:avLst/>
          </a:prstGeom>
        </p:spPr>
        <p:txBody>
          <a:bodyPr wrap="none">
            <a:spAutoFit/>
          </a:bodyPr>
          <a:lstStyle/>
          <a:p>
            <a:r>
              <a:rPr lang="es-CO" b="1" dirty="0"/>
              <a:t>Pueden </a:t>
            </a:r>
            <a:r>
              <a:rPr lang="es-CO" b="1" dirty="0" smtClean="0"/>
              <a:t>contactarnos</a:t>
            </a:r>
            <a:endParaRPr lang="es-CO" dirty="0"/>
          </a:p>
        </p:txBody>
      </p:sp>
      <p:pic>
        <p:nvPicPr>
          <p:cNvPr id="3" name="Imagen 2"/>
          <p:cNvPicPr>
            <a:picLocks noChangeAspect="1"/>
          </p:cNvPicPr>
          <p:nvPr/>
        </p:nvPicPr>
        <p:blipFill>
          <a:blip r:embed="rId2"/>
          <a:stretch>
            <a:fillRect/>
          </a:stretch>
        </p:blipFill>
        <p:spPr>
          <a:xfrm>
            <a:off x="782714" y="1444804"/>
            <a:ext cx="7710496" cy="4142431"/>
          </a:xfrm>
          <a:prstGeom prst="rect">
            <a:avLst/>
          </a:prstGeom>
        </p:spPr>
      </p:pic>
    </p:spTree>
    <p:extLst>
      <p:ext uri="{BB962C8B-B14F-4D97-AF65-F5344CB8AC3E}">
        <p14:creationId xmlns:p14="http://schemas.microsoft.com/office/powerpoint/2010/main" val="121289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Tree>
    <p:extLst>
      <p:ext uri="{BB962C8B-B14F-4D97-AF65-F5344CB8AC3E}">
        <p14:creationId xmlns:p14="http://schemas.microsoft.com/office/powerpoint/2010/main" val="3845113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5"/>
          <p:cNvSpPr txBox="1">
            <a:spLocks/>
          </p:cNvSpPr>
          <p:nvPr/>
        </p:nvSpPr>
        <p:spPr>
          <a:xfrm>
            <a:off x="660796" y="568281"/>
            <a:ext cx="2107117" cy="83099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9" marR="3572"/>
            <a:r>
              <a:rPr lang="es-ES" sz="3000" dirty="0" smtClean="0">
                <a:solidFill>
                  <a:srgbClr val="B42126"/>
                </a:solidFill>
                <a:latin typeface="Arial Black" panose="020B0A04020102020204" pitchFamily="34" charset="0"/>
              </a:rPr>
              <a:t>QUIÉNES  </a:t>
            </a:r>
            <a:r>
              <a:rPr lang="es-ES" sz="3000" spc="-4" dirty="0" smtClean="0">
                <a:solidFill>
                  <a:srgbClr val="B42126"/>
                </a:solidFill>
                <a:latin typeface="Arial Black" panose="020B0A04020102020204" pitchFamily="34" charset="0"/>
              </a:rPr>
              <a:t>SOMOS</a:t>
            </a:r>
            <a:endParaRPr lang="es-ES" sz="3000" dirty="0">
              <a:latin typeface="Arial Black" panose="020B0A04020102020204" pitchFamily="34" charset="0"/>
            </a:endParaRPr>
          </a:p>
        </p:txBody>
      </p:sp>
      <p:sp>
        <p:nvSpPr>
          <p:cNvPr id="4" name="CuadroTexto 3"/>
          <p:cNvSpPr txBox="1"/>
          <p:nvPr/>
        </p:nvSpPr>
        <p:spPr>
          <a:xfrm>
            <a:off x="660797" y="2218041"/>
            <a:ext cx="3804047" cy="3615413"/>
          </a:xfrm>
          <a:prstGeom prst="rect">
            <a:avLst/>
          </a:prstGeom>
          <a:noFill/>
        </p:spPr>
        <p:txBody>
          <a:bodyPr wrap="square" rtlCol="0">
            <a:spAutoFit/>
          </a:bodyPr>
          <a:lstStyle/>
          <a:p>
            <a:pPr algn="just"/>
            <a:r>
              <a:rPr lang="es-ES" sz="1477" dirty="0">
                <a:solidFill>
                  <a:srgbClr val="666666"/>
                </a:solidFill>
              </a:rPr>
              <a:t>La Unidad Administrativa Especial de </a:t>
            </a:r>
            <a:r>
              <a:rPr lang="es-ES" sz="1477" dirty="0" smtClean="0">
                <a:solidFill>
                  <a:srgbClr val="666666"/>
                </a:solidFill>
              </a:rPr>
              <a:t>Organizaciones </a:t>
            </a:r>
            <a:r>
              <a:rPr lang="es-ES" sz="1477" dirty="0">
                <a:solidFill>
                  <a:srgbClr val="666666"/>
                </a:solidFill>
              </a:rPr>
              <a:t>Solidarias tiene como:</a:t>
            </a:r>
          </a:p>
          <a:p>
            <a:r>
              <a:rPr lang="es-ES" sz="1477" dirty="0">
                <a:solidFill>
                  <a:srgbClr val="666666"/>
                </a:solidFill>
              </a:rPr>
              <a:t> </a:t>
            </a:r>
          </a:p>
          <a:p>
            <a:pPr algn="just"/>
            <a:r>
              <a:rPr lang="es-ES" sz="1477" b="1" dirty="0">
                <a:solidFill>
                  <a:srgbClr val="BC2126"/>
                </a:solidFill>
              </a:rPr>
              <a:t>Misión: </a:t>
            </a:r>
            <a:r>
              <a:rPr lang="es-CO" sz="1477" dirty="0">
                <a:solidFill>
                  <a:srgbClr val="666666"/>
                </a:solidFill>
              </a:rPr>
              <a:t>Promover, fomentar, fortalecer y desarrollar socio-empresarialmente las organizaciones solidarias para generar desarrollo en los sectores y regiones del país con una institucionalidad del sector fortalecida y transversal</a:t>
            </a:r>
            <a:r>
              <a:rPr lang="es-CO" sz="1477" dirty="0" smtClean="0">
                <a:solidFill>
                  <a:srgbClr val="666666"/>
                </a:solidFill>
              </a:rPr>
              <a:t>.</a:t>
            </a:r>
            <a:r>
              <a:rPr lang="es-ES" sz="1477" dirty="0" smtClean="0">
                <a:solidFill>
                  <a:srgbClr val="666666"/>
                </a:solidFill>
              </a:rPr>
              <a:t> </a:t>
            </a:r>
            <a:endParaRPr lang="es-ES" sz="1477" dirty="0">
              <a:solidFill>
                <a:srgbClr val="666666"/>
              </a:solidFill>
            </a:endParaRPr>
          </a:p>
          <a:p>
            <a:endParaRPr lang="es-ES" sz="1477" dirty="0">
              <a:solidFill>
                <a:srgbClr val="666666"/>
              </a:solidFill>
            </a:endParaRPr>
          </a:p>
          <a:p>
            <a:pPr algn="just"/>
            <a:r>
              <a:rPr lang="es-ES" sz="1477" b="1" dirty="0">
                <a:solidFill>
                  <a:srgbClr val="BC2126"/>
                </a:solidFill>
              </a:rPr>
              <a:t>Visión: </a:t>
            </a:r>
            <a:r>
              <a:rPr lang="es-ES" sz="1477" dirty="0">
                <a:solidFill>
                  <a:srgbClr val="666666"/>
                </a:solidFill>
              </a:rPr>
              <a:t>En el año 2018 ser reconocida por su liderazgo en el posicionamiento del sector solidario en la contribución de los logros de Paz, Equidad y Educación, trabajando todos por un nuevo País. </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109" y="527222"/>
            <a:ext cx="3835703" cy="6186617"/>
          </a:xfrm>
          <a:prstGeom prst="rect">
            <a:avLst/>
          </a:prstGeom>
        </p:spPr>
      </p:pic>
    </p:spTree>
    <p:extLst>
      <p:ext uri="{BB962C8B-B14F-4D97-AF65-F5344CB8AC3E}">
        <p14:creationId xmlns:p14="http://schemas.microsoft.com/office/powerpoint/2010/main" val="921179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799" y="1009286"/>
            <a:ext cx="8542638" cy="4247317"/>
          </a:xfrm>
          <a:prstGeom prst="rect">
            <a:avLst/>
          </a:prstGeom>
        </p:spPr>
        <p:txBody>
          <a:bodyPr wrap="square">
            <a:spAutoFit/>
          </a:bodyPr>
          <a:lstStyle/>
          <a:p>
            <a:pPr algn="just"/>
            <a:r>
              <a:rPr lang="es-MX" dirty="0"/>
              <a:t>El Plan Anticorrupción y de Atención al Ciudadano forma parte de la política de Transparencia, Participación y Servicio al Ciudadano del Modelo Integrado de Planeación y Gestión, que articula el quehacer de las entidades, mediante los lineamientos de cinco políticas de desarrollo administrativo y el monitoreo y evaluación de los avances en gestión institucional y sectorial.</a:t>
            </a:r>
          </a:p>
          <a:p>
            <a:pPr algn="just"/>
            <a:endParaRPr lang="es-MX" dirty="0"/>
          </a:p>
          <a:p>
            <a:pPr algn="just"/>
            <a:r>
              <a:rPr lang="es-MX" dirty="0"/>
              <a:t>Para la construcción del Plan de la Unidad Administrativa Especial de Organizaciones Solidarias se tuvieron en cuenta los aportes de ciudadanos colombianos que, luego de conocer el  documento borrador del Plan y enviaron sus observaciones mediante una encuesta dispuesta  en el portal web www.orgsolidarias.gov.co hasta el </a:t>
            </a:r>
            <a:r>
              <a:rPr lang="es-MX" dirty="0" smtClean="0"/>
              <a:t>24 </a:t>
            </a:r>
            <a:r>
              <a:rPr lang="es-MX" dirty="0"/>
              <a:t>de enero de </a:t>
            </a:r>
            <a:r>
              <a:rPr lang="es-MX" dirty="0" smtClean="0"/>
              <a:t>2019.</a:t>
            </a:r>
            <a:endParaRPr lang="es-MX" dirty="0"/>
          </a:p>
          <a:p>
            <a:pPr algn="just"/>
            <a:r>
              <a:rPr lang="es-MX" dirty="0"/>
              <a:t> </a:t>
            </a:r>
          </a:p>
          <a:p>
            <a:pPr algn="just"/>
            <a:r>
              <a:rPr lang="es-MX" dirty="0"/>
              <a:t>Agradecemos la participación de la ciudadanía en la construcción del Plan Anticorrupción y de Atención al Ciudadano </a:t>
            </a:r>
            <a:r>
              <a:rPr lang="es-MX" dirty="0" smtClean="0"/>
              <a:t>2019 </a:t>
            </a:r>
            <a:r>
              <a:rPr lang="es-MX" dirty="0"/>
              <a:t>de la Unidad Administrativa Especial de Organizaciones Solidarias, el cual está disponible en nuestro portal web para su consulta.</a:t>
            </a:r>
          </a:p>
        </p:txBody>
      </p:sp>
    </p:spTree>
    <p:extLst>
      <p:ext uri="{BB962C8B-B14F-4D97-AF65-F5344CB8AC3E}">
        <p14:creationId xmlns:p14="http://schemas.microsoft.com/office/powerpoint/2010/main" val="361982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24222" y="885554"/>
            <a:ext cx="8507288" cy="496094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s-CO" sz="2000" dirty="0" smtClean="0"/>
              <a:t>Es un instrumento de tipo preventivo para el control de la gestión, su metodología incluye cinco componentes autónomos e independientes, que contienen parámetros y soporte normativo propio.</a:t>
            </a:r>
          </a:p>
          <a:p>
            <a:pPr marL="0" indent="0">
              <a:buFont typeface="Arial" charset="0"/>
              <a:buNone/>
            </a:pPr>
            <a:endParaRPr lang="es-CO" dirty="0" smtClean="0"/>
          </a:p>
          <a:p>
            <a:pPr marL="0" indent="0">
              <a:buFont typeface="Arial" charset="0"/>
              <a:buNone/>
            </a:pPr>
            <a:endParaRPr lang="es-CO" dirty="0" smtClean="0"/>
          </a:p>
        </p:txBody>
      </p:sp>
      <p:sp>
        <p:nvSpPr>
          <p:cNvPr id="4" name="CuadroTexto 3"/>
          <p:cNvSpPr txBox="1"/>
          <p:nvPr/>
        </p:nvSpPr>
        <p:spPr>
          <a:xfrm>
            <a:off x="3975573" y="4760702"/>
            <a:ext cx="1728192"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CO" b="1" dirty="0" smtClean="0"/>
              <a:t>DECRETO 124 DE 2016</a:t>
            </a:r>
          </a:p>
        </p:txBody>
      </p:sp>
      <p:graphicFrame>
        <p:nvGraphicFramePr>
          <p:cNvPr id="5" name="Diagrama 4"/>
          <p:cNvGraphicFramePr/>
          <p:nvPr>
            <p:extLst>
              <p:ext uri="{D42A27DB-BD31-4B8C-83A1-F6EECF244321}">
                <p14:modId xmlns:p14="http://schemas.microsoft.com/office/powerpoint/2010/main" val="3004365968"/>
              </p:ext>
            </p:extLst>
          </p:nvPr>
        </p:nvGraphicFramePr>
        <p:xfrm>
          <a:off x="3362593" y="2398923"/>
          <a:ext cx="2954151" cy="193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rot="16200000">
            <a:off x="1987726" y="3181361"/>
            <a:ext cx="1733642" cy="369332"/>
          </a:xfrm>
          <a:prstGeom prst="rect">
            <a:avLst/>
          </a:prstGeom>
          <a:solidFill>
            <a:schemeClr val="accent1">
              <a:lumMod val="40000"/>
              <a:lumOff val="60000"/>
            </a:schemeClr>
          </a:solidFill>
        </p:spPr>
        <p:txBody>
          <a:bodyPr wrap="square" rtlCol="0">
            <a:spAutoFit/>
          </a:bodyPr>
          <a:lstStyle/>
          <a:p>
            <a:r>
              <a:rPr lang="es-CO" dirty="0" smtClean="0"/>
              <a:t>COMPONENTES</a:t>
            </a:r>
            <a:endParaRPr lang="es-CO" dirty="0"/>
          </a:p>
        </p:txBody>
      </p:sp>
    </p:spTree>
    <p:extLst>
      <p:ext uri="{BB962C8B-B14F-4D97-AF65-F5344CB8AC3E}">
        <p14:creationId xmlns:p14="http://schemas.microsoft.com/office/powerpoint/2010/main" val="40025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39271" y="789458"/>
            <a:ext cx="3081934" cy="369332"/>
          </a:xfrm>
          <a:prstGeom prst="rect">
            <a:avLst/>
          </a:prstGeom>
        </p:spPr>
        <p:txBody>
          <a:bodyPr wrap="none">
            <a:spAutoFit/>
          </a:bodyPr>
          <a:lstStyle/>
          <a:p>
            <a:r>
              <a:rPr lang="es-CO" dirty="0"/>
              <a:t>Socialización con la Ciudadanía</a:t>
            </a:r>
            <a:endParaRPr lang="es-CO" dirty="0"/>
          </a:p>
        </p:txBody>
      </p:sp>
      <p:pic>
        <p:nvPicPr>
          <p:cNvPr id="3" name="Imagen 2"/>
          <p:cNvPicPr>
            <a:picLocks noChangeAspect="1"/>
          </p:cNvPicPr>
          <p:nvPr/>
        </p:nvPicPr>
        <p:blipFill>
          <a:blip r:embed="rId2"/>
          <a:stretch>
            <a:fillRect/>
          </a:stretch>
        </p:blipFill>
        <p:spPr>
          <a:xfrm>
            <a:off x="1863402" y="2245415"/>
            <a:ext cx="5614903" cy="3158002"/>
          </a:xfrm>
          <a:prstGeom prst="rect">
            <a:avLst/>
          </a:prstGeom>
        </p:spPr>
      </p:pic>
      <p:pic>
        <p:nvPicPr>
          <p:cNvPr id="4" name="Imagen 3"/>
          <p:cNvPicPr>
            <a:picLocks noChangeAspect="1"/>
          </p:cNvPicPr>
          <p:nvPr/>
        </p:nvPicPr>
        <p:blipFill>
          <a:blip r:embed="rId3"/>
          <a:stretch>
            <a:fillRect/>
          </a:stretch>
        </p:blipFill>
        <p:spPr>
          <a:xfrm>
            <a:off x="2925030" y="1371580"/>
            <a:ext cx="3310415" cy="457240"/>
          </a:xfrm>
          <a:prstGeom prst="rect">
            <a:avLst/>
          </a:prstGeom>
        </p:spPr>
      </p:pic>
    </p:spTree>
    <p:extLst>
      <p:ext uri="{BB962C8B-B14F-4D97-AF65-F5344CB8AC3E}">
        <p14:creationId xmlns:p14="http://schemas.microsoft.com/office/powerpoint/2010/main" val="293956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39849" y="1083256"/>
            <a:ext cx="1396105" cy="457240"/>
          </a:xfrm>
          <a:prstGeom prst="rect">
            <a:avLst/>
          </a:prstGeom>
        </p:spPr>
      </p:pic>
      <p:pic>
        <p:nvPicPr>
          <p:cNvPr id="3" name="Imagen 2"/>
          <p:cNvPicPr>
            <a:picLocks noChangeAspect="1"/>
          </p:cNvPicPr>
          <p:nvPr/>
        </p:nvPicPr>
        <p:blipFill>
          <a:blip r:embed="rId3"/>
          <a:stretch>
            <a:fillRect/>
          </a:stretch>
        </p:blipFill>
        <p:spPr>
          <a:xfrm>
            <a:off x="1764548" y="1849999"/>
            <a:ext cx="5614903" cy="3158002"/>
          </a:xfrm>
          <a:prstGeom prst="rect">
            <a:avLst/>
          </a:prstGeom>
        </p:spPr>
      </p:pic>
    </p:spTree>
    <p:extLst>
      <p:ext uri="{BB962C8B-B14F-4D97-AF65-F5344CB8AC3E}">
        <p14:creationId xmlns:p14="http://schemas.microsoft.com/office/powerpoint/2010/main" val="104138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35967" y="767208"/>
            <a:ext cx="2175147" cy="534702"/>
          </a:xfrm>
          <a:prstGeom prst="rect">
            <a:avLst/>
          </a:prstGeom>
        </p:spPr>
      </p:pic>
      <p:pic>
        <p:nvPicPr>
          <p:cNvPr id="3" name="Imagen 2"/>
          <p:cNvPicPr>
            <a:picLocks noChangeAspect="1"/>
          </p:cNvPicPr>
          <p:nvPr/>
        </p:nvPicPr>
        <p:blipFill>
          <a:blip r:embed="rId3"/>
          <a:stretch>
            <a:fillRect/>
          </a:stretch>
        </p:blipFill>
        <p:spPr>
          <a:xfrm>
            <a:off x="4802659" y="1510917"/>
            <a:ext cx="3895116" cy="2608002"/>
          </a:xfrm>
          <a:prstGeom prst="rect">
            <a:avLst/>
          </a:prstGeom>
        </p:spPr>
      </p:pic>
      <p:pic>
        <p:nvPicPr>
          <p:cNvPr id="4" name="Imagen 3"/>
          <p:cNvPicPr>
            <a:picLocks noChangeAspect="1"/>
          </p:cNvPicPr>
          <p:nvPr/>
        </p:nvPicPr>
        <p:blipFill>
          <a:blip r:embed="rId4"/>
          <a:stretch>
            <a:fillRect/>
          </a:stretch>
        </p:blipFill>
        <p:spPr>
          <a:xfrm>
            <a:off x="756403" y="1444615"/>
            <a:ext cx="3313089" cy="3023095"/>
          </a:xfrm>
          <a:prstGeom prst="rect">
            <a:avLst/>
          </a:prstGeom>
        </p:spPr>
      </p:pic>
      <p:sp>
        <p:nvSpPr>
          <p:cNvPr id="5" name="Rectángulo 4"/>
          <p:cNvSpPr/>
          <p:nvPr/>
        </p:nvSpPr>
        <p:spPr>
          <a:xfrm>
            <a:off x="2894697" y="4722844"/>
            <a:ext cx="3519361" cy="369332"/>
          </a:xfrm>
          <a:prstGeom prst="rect">
            <a:avLst/>
          </a:prstGeom>
        </p:spPr>
        <p:txBody>
          <a:bodyPr wrap="none">
            <a:spAutoFit/>
          </a:bodyPr>
          <a:lstStyle/>
          <a:p>
            <a:r>
              <a:rPr lang="es-CO" dirty="0"/>
              <a:t>Resultados Encuesta y Participación</a:t>
            </a:r>
            <a:endParaRPr lang="es-CO" dirty="0"/>
          </a:p>
        </p:txBody>
      </p:sp>
      <p:sp>
        <p:nvSpPr>
          <p:cNvPr id="6" name="Rectángulo 5"/>
          <p:cNvSpPr/>
          <p:nvPr/>
        </p:nvSpPr>
        <p:spPr>
          <a:xfrm>
            <a:off x="1002731" y="5092176"/>
            <a:ext cx="7695044" cy="646331"/>
          </a:xfrm>
          <a:prstGeom prst="rect">
            <a:avLst/>
          </a:prstGeom>
        </p:spPr>
        <p:txBody>
          <a:bodyPr wrap="square">
            <a:spAutoFit/>
          </a:bodyPr>
          <a:lstStyle/>
          <a:p>
            <a:r>
              <a:rPr lang="es-CO" dirty="0" smtClean="0"/>
              <a:t>No se presentaron interacciones de los ciudadanos con la encuesta publicada en la pagina web, y divulgada por twitter y Facebook.</a:t>
            </a:r>
          </a:p>
        </p:txBody>
      </p:sp>
    </p:spTree>
    <p:extLst>
      <p:ext uri="{BB962C8B-B14F-4D97-AF65-F5344CB8AC3E}">
        <p14:creationId xmlns:p14="http://schemas.microsoft.com/office/powerpoint/2010/main" val="541556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16687" y="974628"/>
            <a:ext cx="6358792" cy="400110"/>
          </a:xfrm>
          <a:prstGeom prst="rect">
            <a:avLst/>
          </a:prstGeom>
        </p:spPr>
        <p:txBody>
          <a:bodyPr wrap="none">
            <a:spAutoFit/>
          </a:bodyPr>
          <a:lstStyle/>
          <a:p>
            <a:r>
              <a:rPr lang="es-CO" sz="2000" b="1" dirty="0" smtClean="0"/>
              <a:t>Fortalecimiento del Componente de Rendición de Cuentas</a:t>
            </a:r>
            <a:endParaRPr lang="es-CO" sz="2000" b="1" dirty="0"/>
          </a:p>
        </p:txBody>
      </p:sp>
      <p:sp>
        <p:nvSpPr>
          <p:cNvPr id="7" name="Rectángulo 6"/>
          <p:cNvSpPr/>
          <p:nvPr/>
        </p:nvSpPr>
        <p:spPr>
          <a:xfrm>
            <a:off x="945067" y="1599334"/>
            <a:ext cx="7399863" cy="2025316"/>
          </a:xfrm>
          <a:prstGeom prst="rect">
            <a:avLst/>
          </a:prstGeom>
        </p:spPr>
        <p:txBody>
          <a:bodyPr wrap="square">
            <a:spAutoFit/>
          </a:bodyPr>
          <a:lstStyle/>
          <a:p>
            <a:pPr algn="just"/>
            <a:r>
              <a:rPr lang="es-MX" dirty="0" smtClean="0"/>
              <a:t>Desde </a:t>
            </a:r>
            <a:r>
              <a:rPr lang="es-MX" dirty="0"/>
              <a:t>Función </a:t>
            </a:r>
            <a:r>
              <a:rPr lang="es-MX" dirty="0" smtClean="0"/>
              <a:t>Pública busca ayudar a las entidades a vincular a los ciudadanos en la gestión publica, buscando escenarios de relacionamiento con la ciudadanía.</a:t>
            </a:r>
          </a:p>
          <a:p>
            <a:pPr algn="just"/>
            <a:endParaRPr lang="es-MX" dirty="0"/>
          </a:p>
          <a:p>
            <a:pPr algn="just"/>
            <a:endParaRPr lang="es-MX" dirty="0" smtClean="0"/>
          </a:p>
          <a:p>
            <a:endParaRPr lang="es-MX" dirty="0"/>
          </a:p>
          <a:p>
            <a:r>
              <a:rPr lang="es-MX" dirty="0" smtClean="0"/>
              <a:t> </a:t>
            </a:r>
            <a:endParaRPr lang="es-CO" dirty="0" smtClean="0"/>
          </a:p>
        </p:txBody>
      </p:sp>
      <p:pic>
        <p:nvPicPr>
          <p:cNvPr id="8" name="Imagen 7"/>
          <p:cNvPicPr>
            <a:picLocks noChangeAspect="1"/>
          </p:cNvPicPr>
          <p:nvPr/>
        </p:nvPicPr>
        <p:blipFill>
          <a:blip r:embed="rId2"/>
          <a:stretch>
            <a:fillRect/>
          </a:stretch>
        </p:blipFill>
        <p:spPr>
          <a:xfrm>
            <a:off x="1142775" y="2520778"/>
            <a:ext cx="7074710" cy="3359131"/>
          </a:xfrm>
          <a:prstGeom prst="rect">
            <a:avLst/>
          </a:prstGeom>
        </p:spPr>
      </p:pic>
    </p:spTree>
    <p:extLst>
      <p:ext uri="{BB962C8B-B14F-4D97-AF65-F5344CB8AC3E}">
        <p14:creationId xmlns:p14="http://schemas.microsoft.com/office/powerpoint/2010/main" val="369648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00363" y="1309816"/>
            <a:ext cx="6946240" cy="4390767"/>
          </a:xfrm>
          <a:prstGeom prst="rect">
            <a:avLst/>
          </a:prstGeom>
        </p:spPr>
      </p:pic>
      <p:sp>
        <p:nvSpPr>
          <p:cNvPr id="3" name="Rectángulo 2"/>
          <p:cNvSpPr/>
          <p:nvPr/>
        </p:nvSpPr>
        <p:spPr>
          <a:xfrm>
            <a:off x="527968" y="686304"/>
            <a:ext cx="8152553" cy="400110"/>
          </a:xfrm>
          <a:prstGeom prst="rect">
            <a:avLst/>
          </a:prstGeom>
        </p:spPr>
        <p:txBody>
          <a:bodyPr wrap="none">
            <a:spAutoFit/>
          </a:bodyPr>
          <a:lstStyle/>
          <a:p>
            <a:r>
              <a:rPr lang="es-CO" sz="2000" b="1" dirty="0" smtClean="0"/>
              <a:t>Elementos tenidos en cuenta para el Componente de Rendición de Cuentas </a:t>
            </a:r>
            <a:endParaRPr lang="es-CO" sz="2000" b="1" dirty="0"/>
          </a:p>
        </p:txBody>
      </p:sp>
    </p:spTree>
    <p:extLst>
      <p:ext uri="{BB962C8B-B14F-4D97-AF65-F5344CB8AC3E}">
        <p14:creationId xmlns:p14="http://schemas.microsoft.com/office/powerpoint/2010/main" val="233079104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348</Words>
  <Application>Microsoft Office PowerPoint</Application>
  <PresentationFormat>Presentación en pantalla (4:3)</PresentationFormat>
  <Paragraphs>37</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Arial Black</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Frank Barrera</dc:creator>
  <cp:lastModifiedBy>Jorge Chávez</cp:lastModifiedBy>
  <cp:revision>32</cp:revision>
  <dcterms:created xsi:type="dcterms:W3CDTF">2017-02-24T19:24:49Z</dcterms:created>
  <dcterms:modified xsi:type="dcterms:W3CDTF">2019-01-24T15:59:02Z</dcterms:modified>
</cp:coreProperties>
</file>